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3" r:id="rId1"/>
  </p:sldMasterIdLst>
  <p:notesMasterIdLst>
    <p:notesMasterId r:id="rId14"/>
  </p:notesMasterIdLst>
  <p:handoutMasterIdLst>
    <p:handoutMasterId r:id="rId15"/>
  </p:handoutMasterIdLst>
  <p:sldIdLst>
    <p:sldId id="349" r:id="rId2"/>
    <p:sldId id="350" r:id="rId3"/>
    <p:sldId id="357" r:id="rId4"/>
    <p:sldId id="351" r:id="rId5"/>
    <p:sldId id="352" r:id="rId6"/>
    <p:sldId id="338" r:id="rId7"/>
    <p:sldId id="334" r:id="rId8"/>
    <p:sldId id="335" r:id="rId9"/>
    <p:sldId id="356" r:id="rId10"/>
    <p:sldId id="358" r:id="rId11"/>
    <p:sldId id="360" r:id="rId12"/>
    <p:sldId id="35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andez,Denitza Maria" initials="HM" lastIdx="3" clrIdx="0">
    <p:extLst>
      <p:ext uri="{19B8F6BF-5375-455C-9EA6-DF929625EA0E}">
        <p15:presenceInfo xmlns:p15="http://schemas.microsoft.com/office/powerpoint/2012/main" userId="S::Denitza.Hernandez@hf.org::680f79a8-6a83-4d1a-aabb-c7148dbea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3B5"/>
    <a:srgbClr val="192756"/>
    <a:srgbClr val="192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8" autoAdjust="0"/>
    <p:restoredTop sz="94671"/>
  </p:normalViewPr>
  <p:slideViewPr>
    <p:cSldViewPr snapToGrid="0" snapToObjects="1">
      <p:cViewPr varScale="1">
        <p:scale>
          <a:sx n="108" d="100"/>
          <a:sy n="108" d="100"/>
        </p:scale>
        <p:origin x="1566" y="12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2" d="100"/>
          <a:sy n="82" d="100"/>
        </p:scale>
        <p:origin x="315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B3FBB2-3534-EF46-AE2E-CE202CABE5B1}" type="datetimeFigureOut">
              <a:rPr lang="en-US" smtClean="0"/>
              <a:pPr/>
              <a:t>10/18/2021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11DD26-47AF-3944-91CC-7B883497C3A0}" type="slidenum">
              <a:rPr lang="en-US" smtClean="0"/>
              <a:pPr/>
              <a:t>‹#›</a:t>
            </a:fld>
            <a:endParaRPr lang="en-US" dirty="0"/>
          </a:p>
        </p:txBody>
      </p:sp>
    </p:spTree>
    <p:extLst>
      <p:ext uri="{BB962C8B-B14F-4D97-AF65-F5344CB8AC3E}">
        <p14:creationId xmlns:p14="http://schemas.microsoft.com/office/powerpoint/2010/main" val="699786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BF725A-4DE3-F347-B405-186D6426AF80}" type="datetimeFigureOut">
              <a:rPr lang="en-US" smtClean="0"/>
              <a:pPr/>
              <a:t>10/18/2021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2B0BC-FA97-FB47-A7F7-196EDDC37D60}" type="slidenum">
              <a:rPr lang="en-US" smtClean="0"/>
              <a:pPr/>
              <a:t>‹#›</a:t>
            </a:fld>
            <a:endParaRPr lang="en-US" dirty="0"/>
          </a:p>
        </p:txBody>
      </p:sp>
    </p:spTree>
    <p:extLst>
      <p:ext uri="{BB962C8B-B14F-4D97-AF65-F5344CB8AC3E}">
        <p14:creationId xmlns:p14="http://schemas.microsoft.com/office/powerpoint/2010/main" val="16948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2B0BC-FA97-FB47-A7F7-196EDDC37D60}" type="slidenum">
              <a:rPr lang="en-US" smtClean="0"/>
              <a:pPr/>
              <a:t>2</a:t>
            </a:fld>
            <a:endParaRPr lang="en-US" dirty="0"/>
          </a:p>
        </p:txBody>
      </p:sp>
    </p:spTree>
    <p:extLst>
      <p:ext uri="{BB962C8B-B14F-4D97-AF65-F5344CB8AC3E}">
        <p14:creationId xmlns:p14="http://schemas.microsoft.com/office/powerpoint/2010/main" val="326300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2B0BC-FA97-FB47-A7F7-196EDDC37D60}" type="slidenum">
              <a:rPr lang="en-US" smtClean="0"/>
              <a:pPr/>
              <a:t>3</a:t>
            </a:fld>
            <a:endParaRPr lang="en-US" dirty="0"/>
          </a:p>
        </p:txBody>
      </p:sp>
    </p:spTree>
    <p:extLst>
      <p:ext uri="{BB962C8B-B14F-4D97-AF65-F5344CB8AC3E}">
        <p14:creationId xmlns:p14="http://schemas.microsoft.com/office/powerpoint/2010/main" val="84849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2B0BC-FA97-FB47-A7F7-196EDDC37D60}" type="slidenum">
              <a:rPr lang="en-US" smtClean="0"/>
              <a:pPr/>
              <a:t>4</a:t>
            </a:fld>
            <a:endParaRPr lang="en-US" dirty="0"/>
          </a:p>
        </p:txBody>
      </p:sp>
    </p:spTree>
    <p:extLst>
      <p:ext uri="{BB962C8B-B14F-4D97-AF65-F5344CB8AC3E}">
        <p14:creationId xmlns:p14="http://schemas.microsoft.com/office/powerpoint/2010/main" val="262249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2B0BC-FA97-FB47-A7F7-196EDDC37D60}" type="slidenum">
              <a:rPr lang="en-US" smtClean="0"/>
              <a:pPr/>
              <a:t>9</a:t>
            </a:fld>
            <a:endParaRPr lang="en-US" dirty="0"/>
          </a:p>
        </p:txBody>
      </p:sp>
    </p:spTree>
    <p:extLst>
      <p:ext uri="{BB962C8B-B14F-4D97-AF65-F5344CB8AC3E}">
        <p14:creationId xmlns:p14="http://schemas.microsoft.com/office/powerpoint/2010/main" val="1152122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1142999" y="3188613"/>
            <a:ext cx="6858000" cy="1109663"/>
          </a:xfrm>
          <a:prstGeom prst="rect">
            <a:avLst/>
          </a:prstGeom>
        </p:spPr>
        <p:txBody>
          <a:bodyPr>
            <a:noAutofit/>
          </a:bodyPr>
          <a:lstStyle>
            <a:lvl1pPr algn="ctr">
              <a:defRPr sz="4400"/>
            </a:lvl1pPr>
          </a:lstStyle>
          <a:p>
            <a:r>
              <a:rPr lang="en-US" sz="4400" dirty="0"/>
              <a:t>Title (44 </a:t>
            </a:r>
            <a:r>
              <a:rPr lang="en-US" sz="4400" dirty="0" err="1"/>
              <a:t>pt</a:t>
            </a:r>
            <a:r>
              <a:rPr lang="en-US" sz="4400" dirty="0"/>
              <a:t>)</a:t>
            </a:r>
            <a:endParaRPr lang="en-US" b="1" dirty="0">
              <a:solidFill>
                <a:srgbClr val="192757"/>
              </a:solidFill>
              <a:latin typeface="Arial" charset="0"/>
              <a:ea typeface="Arial" charset="0"/>
              <a:cs typeface="Arial" charset="0"/>
            </a:endParaRPr>
          </a:p>
        </p:txBody>
      </p:sp>
      <p:sp>
        <p:nvSpPr>
          <p:cNvPr id="8" name="Rectangle 7">
            <a:extLst>
              <a:ext uri="{FF2B5EF4-FFF2-40B4-BE49-F238E27FC236}">
                <a16:creationId xmlns:a16="http://schemas.microsoft.com/office/drawing/2014/main" id="{20A405E3-F3B8-2040-A32C-6B25E3153D43}"/>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 name="Group 2">
            <a:extLst>
              <a:ext uri="{FF2B5EF4-FFF2-40B4-BE49-F238E27FC236}">
                <a16:creationId xmlns:a16="http://schemas.microsoft.com/office/drawing/2014/main" id="{8DD04289-5314-6D4F-976B-264A924B871B}"/>
              </a:ext>
            </a:extLst>
          </p:cNvPr>
          <p:cNvGrpSpPr/>
          <p:nvPr userDrawn="1"/>
        </p:nvGrpSpPr>
        <p:grpSpPr>
          <a:xfrm>
            <a:off x="0" y="6712273"/>
            <a:ext cx="9144000" cy="145727"/>
            <a:chOff x="0" y="6712273"/>
            <a:chExt cx="9144000" cy="145727"/>
          </a:xfrm>
        </p:grpSpPr>
        <p:sp>
          <p:nvSpPr>
            <p:cNvPr id="9" name="Rectangle 8">
              <a:extLst>
                <a:ext uri="{FF2B5EF4-FFF2-40B4-BE49-F238E27FC236}">
                  <a16:creationId xmlns:a16="http://schemas.microsoft.com/office/drawing/2014/main" id="{A56A2B8C-1476-E945-A9CC-F8160925AF8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FCE9C760-D739-1748-9650-928204C4FD61}"/>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Content Placeholder 20">
            <a:extLst>
              <a:ext uri="{FF2B5EF4-FFF2-40B4-BE49-F238E27FC236}">
                <a16:creationId xmlns:a16="http://schemas.microsoft.com/office/drawing/2014/main" id="{07E1B963-4B12-D44A-8997-57FDE0834094}"/>
              </a:ext>
            </a:extLst>
          </p:cNvPr>
          <p:cNvSpPr>
            <a:spLocks noGrp="1"/>
          </p:cNvSpPr>
          <p:nvPr userDrawn="1">
            <p:ph sz="quarter" idx="10" hasCustomPrompt="1"/>
          </p:nvPr>
        </p:nvSpPr>
        <p:spPr>
          <a:xfrm>
            <a:off x="1143000" y="4419071"/>
            <a:ext cx="6858000" cy="550862"/>
          </a:xfrm>
        </p:spPr>
        <p:txBody>
          <a:bodyPr>
            <a:noAutofit/>
          </a:bodyPr>
          <a:lstStyle>
            <a:lvl1pPr marL="0" indent="0" algn="ctr">
              <a:buNone/>
              <a:defRPr sz="3600"/>
            </a:lvl1pPr>
          </a:lstStyle>
          <a:p>
            <a:pPr lvl="0"/>
            <a:r>
              <a:rPr lang="en-US" dirty="0"/>
              <a:t>Subtitle (36 </a:t>
            </a:r>
            <a:r>
              <a:rPr lang="en-US" dirty="0" err="1"/>
              <a:t>pt</a:t>
            </a:r>
            <a:r>
              <a:rPr lang="en-US" dirty="0"/>
              <a:t>)</a:t>
            </a:r>
          </a:p>
        </p:txBody>
      </p:sp>
      <p:pic>
        <p:nvPicPr>
          <p:cNvPr id="11" name="Picture 2" descr="C:\Users\Olivia\Desktop\AdventHealth-Logo.png">
            <a:extLst>
              <a:ext uri="{FF2B5EF4-FFF2-40B4-BE49-F238E27FC236}">
                <a16:creationId xmlns:a16="http://schemas.microsoft.com/office/drawing/2014/main" id="{942153F7-64E9-E54F-9C0B-8E414D9C50AE}"/>
              </a:ext>
            </a:extLst>
          </p:cNvPr>
          <p:cNvPicPr>
            <a:picLocks noChangeAspect="1" noChangeArrowheads="1"/>
          </p:cNvPicPr>
          <p:nvPr userDrawn="1"/>
        </p:nvPicPr>
        <p:blipFill rotWithShape="1">
          <a:blip r:embed="rId2"/>
          <a:srcRect b="15721"/>
          <a:stretch/>
        </p:blipFill>
        <p:spPr bwMode="auto">
          <a:xfrm>
            <a:off x="4995631" y="557250"/>
            <a:ext cx="1908221" cy="697119"/>
          </a:xfrm>
          <a:prstGeom prst="rect">
            <a:avLst/>
          </a:prstGeom>
          <a:noFill/>
        </p:spPr>
      </p:pic>
      <p:pic>
        <p:nvPicPr>
          <p:cNvPr id="14" name="Picture 13">
            <a:extLst>
              <a:ext uri="{FF2B5EF4-FFF2-40B4-BE49-F238E27FC236}">
                <a16:creationId xmlns:a16="http://schemas.microsoft.com/office/drawing/2014/main" id="{3B7241FC-FE79-464E-98AB-E43AA8A6C913}"/>
              </a:ext>
            </a:extLst>
          </p:cNvPr>
          <p:cNvPicPr>
            <a:picLocks noChangeAspect="1"/>
          </p:cNvPicPr>
          <p:nvPr userDrawn="1"/>
        </p:nvPicPr>
        <p:blipFill>
          <a:blip r:embed="rId3"/>
          <a:stretch>
            <a:fillRect/>
          </a:stretch>
        </p:blipFill>
        <p:spPr>
          <a:xfrm>
            <a:off x="1894605" y="0"/>
            <a:ext cx="2676252" cy="2141001"/>
          </a:xfrm>
          <a:prstGeom prst="rect">
            <a:avLst/>
          </a:prstGeom>
          <a:effectLst>
            <a:outerShdw blurRad="152400" dist="12700" dir="5400000" sx="103000" sy="103000" algn="t" rotWithShape="0">
              <a:prstClr val="black">
                <a:alpha val="35000"/>
              </a:prstClr>
            </a:outerShdw>
          </a:effectLst>
        </p:spPr>
      </p:pic>
      <p:pic>
        <p:nvPicPr>
          <p:cNvPr id="16" name="Picture 15">
            <a:extLst>
              <a:ext uri="{FF2B5EF4-FFF2-40B4-BE49-F238E27FC236}">
                <a16:creationId xmlns:a16="http://schemas.microsoft.com/office/drawing/2014/main" id="{93FE2BFB-406C-9C4B-8AEB-6E376C0A0E26}"/>
              </a:ext>
            </a:extLst>
          </p:cNvPr>
          <p:cNvPicPr>
            <a:picLocks noChangeAspect="1"/>
          </p:cNvPicPr>
          <p:nvPr userDrawn="1"/>
        </p:nvPicPr>
        <p:blipFill>
          <a:blip r:embed="rId4"/>
          <a:stretch>
            <a:fillRect/>
          </a:stretch>
        </p:blipFill>
        <p:spPr>
          <a:xfrm>
            <a:off x="2478305" y="602518"/>
            <a:ext cx="1501191" cy="6185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6" name="Vertical Content Placeholder 5">
            <a:extLst>
              <a:ext uri="{FF2B5EF4-FFF2-40B4-BE49-F238E27FC236}">
                <a16:creationId xmlns:a16="http://schemas.microsoft.com/office/drawing/2014/main" id="{9A35FA0C-1EE0-FF49-9F60-C356A7434115}"/>
              </a:ext>
            </a:extLst>
          </p:cNvPr>
          <p:cNvSpPr>
            <a:spLocks noGrp="1"/>
          </p:cNvSpPr>
          <p:nvPr>
            <p:ph orient="vert" sz="quarter" idx="10" hasCustomPrompt="1"/>
          </p:nvPr>
        </p:nvSpPr>
        <p:spPr>
          <a:xfrm>
            <a:off x="265672" y="1538246"/>
            <a:ext cx="8569409" cy="4572000"/>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1" name="Rectangle 10">
            <a:extLst>
              <a:ext uri="{FF2B5EF4-FFF2-40B4-BE49-F238E27FC236}">
                <a16:creationId xmlns:a16="http://schemas.microsoft.com/office/drawing/2014/main" id="{37E3ED58-A29D-9145-8976-F82799C03744}"/>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4FEDB4A1-A5F4-514E-BECE-65DA0145BA2E}"/>
              </a:ext>
            </a:extLst>
          </p:cNvPr>
          <p:cNvGrpSpPr/>
          <p:nvPr userDrawn="1"/>
        </p:nvGrpSpPr>
        <p:grpSpPr>
          <a:xfrm>
            <a:off x="0" y="6712273"/>
            <a:ext cx="9144000" cy="145727"/>
            <a:chOff x="0" y="6712273"/>
            <a:chExt cx="9144000" cy="145727"/>
          </a:xfrm>
        </p:grpSpPr>
        <p:sp>
          <p:nvSpPr>
            <p:cNvPr id="13" name="Rectangle 12">
              <a:extLst>
                <a:ext uri="{FF2B5EF4-FFF2-40B4-BE49-F238E27FC236}">
                  <a16:creationId xmlns:a16="http://schemas.microsoft.com/office/drawing/2014/main" id="{9D6D6D73-D8B4-EB48-8A0C-A2AA493EA73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2F70AD93-9CB1-9D4F-BB96-41D20A38B177}"/>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AAA2D606-C3E7-C940-B733-6C05F5A88F9C}"/>
              </a:ext>
            </a:extLst>
          </p:cNvPr>
          <p:cNvSpPr>
            <a:spLocks noGrp="1"/>
          </p:cNvSpPr>
          <p:nvPr>
            <p:ph type="title" hasCustomPrompt="1"/>
          </p:nvPr>
        </p:nvSpPr>
        <p:spPr>
          <a:xfrm>
            <a:off x="265113" y="449796"/>
            <a:ext cx="8569968" cy="566207"/>
          </a:xfrm>
        </p:spPr>
        <p:txBody>
          <a:bodyPr>
            <a:noAutofit/>
          </a:bodyPr>
          <a:lstStyle>
            <a:lvl1pPr algn="ctr">
              <a:defRPr sz="3200"/>
            </a:lvl1pPr>
          </a:lstStyle>
          <a:p>
            <a:r>
              <a:rPr lang="en-US" sz="3600" dirty="0"/>
              <a:t>Heading Centered (32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6" name="Picture 2" descr="C:\Users\Olivia\Desktop\AdventHealth-Logo.png">
            <a:extLst>
              <a:ext uri="{FF2B5EF4-FFF2-40B4-BE49-F238E27FC236}">
                <a16:creationId xmlns:a16="http://schemas.microsoft.com/office/drawing/2014/main" id="{3EAB76EF-42A6-4248-8BE1-D601CAD4D9EA}"/>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rot="5400000">
            <a:off x="5256035" y="3251488"/>
            <a:ext cx="6260758" cy="400340"/>
          </a:xfrm>
          <a:prstGeom prst="rect">
            <a:avLst/>
          </a:prstGeom>
        </p:spPr>
        <p:txBody>
          <a:bodyPr>
            <a:noAutofit/>
          </a:bodyPr>
          <a:lstStyle>
            <a:lvl1pPr algn="ctr">
              <a:defRPr sz="2800"/>
            </a:lvl1pPr>
          </a:lstStyle>
          <a:p>
            <a:r>
              <a:rPr lang="en-US" sz="2400" b="1" dirty="0">
                <a:solidFill>
                  <a:srgbClr val="192757"/>
                </a:solidFill>
                <a:latin typeface="Arial" charset="0"/>
                <a:cs typeface="Arial" charset="0"/>
              </a:rPr>
              <a:t>Heading Centered (24 </a:t>
            </a:r>
            <a:r>
              <a:rPr lang="en-US" sz="2400" b="1" dirty="0" err="1">
                <a:solidFill>
                  <a:srgbClr val="192757"/>
                </a:solidFill>
                <a:latin typeface="Arial" charset="0"/>
                <a:cs typeface="Arial" charset="0"/>
              </a:rPr>
              <a:t>pt</a:t>
            </a:r>
            <a:r>
              <a:rPr lang="en-US" sz="2400" b="1" dirty="0">
                <a:solidFill>
                  <a:srgbClr val="192757"/>
                </a:solidFill>
                <a:latin typeface="Arial" charset="0"/>
                <a:cs typeface="Arial" charset="0"/>
              </a:rPr>
              <a:t>)</a:t>
            </a:r>
            <a:endParaRPr lang="en-US" sz="2400" b="1" dirty="0">
              <a:solidFill>
                <a:srgbClr val="192757"/>
              </a:solidFill>
              <a:latin typeface="Arial" charset="0"/>
              <a:ea typeface="Arial" charset="0"/>
              <a:cs typeface="Arial" charset="0"/>
            </a:endParaRPr>
          </a:p>
        </p:txBody>
      </p:sp>
      <p:sp>
        <p:nvSpPr>
          <p:cNvPr id="12" name="Vertical Content Placeholder 5">
            <a:extLst>
              <a:ext uri="{FF2B5EF4-FFF2-40B4-BE49-F238E27FC236}">
                <a16:creationId xmlns:a16="http://schemas.microsoft.com/office/drawing/2014/main" id="{25B8653F-4C49-3546-98C5-58309405472B}"/>
              </a:ext>
            </a:extLst>
          </p:cNvPr>
          <p:cNvSpPr>
            <a:spLocks noGrp="1"/>
          </p:cNvSpPr>
          <p:nvPr userDrawn="1">
            <p:ph orient="vert" sz="quarter" idx="10" hasCustomPrompt="1"/>
          </p:nvPr>
        </p:nvSpPr>
        <p:spPr>
          <a:xfrm>
            <a:off x="712036" y="321276"/>
            <a:ext cx="7015922" cy="6260758"/>
          </a:xfrm>
        </p:spPr>
        <p:txBody>
          <a:bodyPr vert="eaVert"/>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4" name="Rectangle 13"/>
          <p:cNvSpPr/>
          <p:nvPr userDrawn="1"/>
        </p:nvSpPr>
        <p:spPr>
          <a:xfrm rot="5400000">
            <a:off x="5677280" y="3391281"/>
            <a:ext cx="6858002" cy="75438"/>
          </a:xfrm>
          <a:prstGeom prst="rect">
            <a:avLst/>
          </a:prstGeom>
          <a:solidFill>
            <a:srgbClr val="19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DAF5EBD4-7A05-4444-A4D2-C05FE2555E2F}"/>
              </a:ext>
            </a:extLst>
          </p:cNvPr>
          <p:cNvGrpSpPr/>
          <p:nvPr userDrawn="1"/>
        </p:nvGrpSpPr>
        <p:grpSpPr>
          <a:xfrm>
            <a:off x="0" y="-1"/>
            <a:ext cx="106577" cy="6858002"/>
            <a:chOff x="0" y="-1"/>
            <a:chExt cx="106577" cy="6858002"/>
          </a:xfrm>
          <a:effectLst/>
        </p:grpSpPr>
        <p:sp>
          <p:nvSpPr>
            <p:cNvPr id="8" name="Rectangle 7"/>
            <p:cNvSpPr/>
            <p:nvPr userDrawn="1"/>
          </p:nvSpPr>
          <p:spPr>
            <a:xfrm rot="5400000">
              <a:off x="-3391282" y="3391281"/>
              <a:ext cx="6858002" cy="7543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rot="5400000">
              <a:off x="-3329281" y="3422141"/>
              <a:ext cx="6858000" cy="13716"/>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rot="5400000">
            <a:off x="-75566" y="5903498"/>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068FFB-ACF3-B443-B33E-2EE969907296}"/>
              </a:ext>
            </a:extLst>
          </p:cNvPr>
          <p:cNvPicPr>
            <a:picLocks noChangeAspect="1" noChangeArrowheads="1"/>
          </p:cNvPicPr>
          <p:nvPr userDrawn="1"/>
        </p:nvPicPr>
        <p:blipFill rotWithShape="1">
          <a:blip r:embed="rId3"/>
          <a:srcRect b="16918"/>
          <a:stretch/>
        </p:blipFill>
        <p:spPr bwMode="auto">
          <a:xfrm rot="5400000">
            <a:off x="-242210" y="702682"/>
            <a:ext cx="1333763" cy="480336"/>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E2D93-2D73-B143-A74D-7CA7116CBB09}"/>
              </a:ext>
            </a:extLst>
          </p:cNvPr>
          <p:cNvSpPr>
            <a:spLocks noGrp="1"/>
          </p:cNvSpPr>
          <p:nvPr userDrawn="1">
            <p:ph type="title" hasCustomPrompt="1"/>
          </p:nvPr>
        </p:nvSpPr>
        <p:spPr>
          <a:xfrm>
            <a:off x="365760" y="365760"/>
            <a:ext cx="8412480" cy="566207"/>
          </a:xfrm>
        </p:spPr>
        <p:txBody>
          <a:bodyPr lIns="0" tIns="0" rIns="0" bIns="0" anchor="t" anchorCtr="0">
            <a:noAutofit/>
          </a:bodyPr>
          <a:lstStyle>
            <a:lvl1pPr algn="l">
              <a:defRPr sz="3200"/>
            </a:lvl1pPr>
          </a:lstStyle>
          <a:p>
            <a:r>
              <a:rPr lang="en-US" sz="3600" dirty="0"/>
              <a:t>Heading Centered (32 </a:t>
            </a:r>
            <a:r>
              <a:rPr lang="en-US" sz="3600" dirty="0" err="1"/>
              <a:t>pt</a:t>
            </a:r>
            <a:r>
              <a:rPr lang="en-US" sz="3600" dirty="0"/>
              <a:t>)</a:t>
            </a:r>
            <a:endParaRPr lang="en-US" dirty="0"/>
          </a:p>
        </p:txBody>
      </p:sp>
      <p:sp>
        <p:nvSpPr>
          <p:cNvPr id="10" name="Content Placeholder 9">
            <a:extLst>
              <a:ext uri="{FF2B5EF4-FFF2-40B4-BE49-F238E27FC236}">
                <a16:creationId xmlns:a16="http://schemas.microsoft.com/office/drawing/2014/main" id="{A52AFC11-E219-1744-8180-34AF7F7AE4EA}"/>
              </a:ext>
            </a:extLst>
          </p:cNvPr>
          <p:cNvSpPr>
            <a:spLocks noGrp="1"/>
          </p:cNvSpPr>
          <p:nvPr userDrawn="1">
            <p:ph sz="quarter" idx="10" hasCustomPrompt="1"/>
          </p:nvPr>
        </p:nvSpPr>
        <p:spPr>
          <a:xfrm>
            <a:off x="365760" y="1188720"/>
            <a:ext cx="8412480" cy="4599499"/>
          </a:xfrm>
        </p:spPr>
        <p:txBody>
          <a:bodyPr lIns="0" tIns="0" rIns="0" bIns="0">
            <a:normAutofit/>
          </a:bodyPr>
          <a:lstStyle>
            <a:lvl1pPr marL="341313" indent="-341313">
              <a:tabLst/>
              <a:defRPr sz="2800"/>
            </a:lvl1pPr>
            <a:lvl2pPr marL="684213" indent="-342900" defTabSz="631825">
              <a:buFont typeface="Wingdings" pitchFamily="2" charset="2"/>
              <a:buChar char="§"/>
              <a:defRPr sz="2800"/>
            </a:lvl2pPr>
            <a:lvl3pPr marL="1027113" indent="-341313">
              <a:buFont typeface="Wingdings" pitchFamily="2" charset="2"/>
              <a:buChar char="§"/>
              <a:defRPr sz="2800"/>
            </a:lvl3pPr>
            <a:lvl4pPr marL="1487488" indent="-401638">
              <a:buFont typeface="Wingdings" pitchFamily="2" charset="2"/>
              <a:buChar char="§"/>
              <a:defRPr sz="1800"/>
            </a:lvl4pPr>
            <a:lvl5pPr marL="1828800" indent="-344488">
              <a:buFont typeface="Wingdings" pitchFamily="2" charset="2"/>
              <a:buChar char="§"/>
              <a:defRPr sz="4800"/>
            </a:lvl5pPr>
          </a:lstStyle>
          <a:p>
            <a:pPr lvl="0"/>
            <a:r>
              <a:rPr lang="en-US" dirty="0"/>
              <a:t>Click to edit Master text styles (28 </a:t>
            </a:r>
            <a:r>
              <a:rPr lang="en-US" dirty="0" err="1"/>
              <a:t>pt</a:t>
            </a:r>
            <a:r>
              <a:rPr lang="en-US" dirty="0"/>
              <a:t>)</a:t>
            </a:r>
            <a:endParaRPr lang="en-US" sz="2800" dirty="0"/>
          </a:p>
          <a:p>
            <a:pPr lvl="1"/>
            <a:r>
              <a:rPr lang="en-US" dirty="0"/>
              <a:t>Second Level (28 </a:t>
            </a:r>
            <a:r>
              <a:rPr lang="en-US" dirty="0" err="1"/>
              <a:t>pt</a:t>
            </a:r>
            <a:r>
              <a:rPr lang="en-US" dirty="0"/>
              <a:t>)</a:t>
            </a:r>
          </a:p>
          <a:p>
            <a:pPr lvl="2"/>
            <a:r>
              <a:rPr lang="en-US" sz="2800" dirty="0"/>
              <a:t>Third Level (28 </a:t>
            </a:r>
            <a:r>
              <a:rPr lang="en-US" sz="2800" dirty="0" err="1"/>
              <a:t>pt</a:t>
            </a:r>
            <a:r>
              <a:rPr lang="en-US" sz="2800" dirty="0"/>
              <a:t>) </a:t>
            </a:r>
          </a:p>
          <a:p>
            <a:pPr lvl="3"/>
            <a:r>
              <a:rPr lang="en-US" sz="2800" dirty="0"/>
              <a:t>Fourth Level (28 </a:t>
            </a:r>
            <a:r>
              <a:rPr lang="en-US" sz="2800" dirty="0" err="1"/>
              <a:t>pt</a:t>
            </a:r>
            <a:r>
              <a:rPr lang="en-US" sz="2800" dirty="0"/>
              <a:t>) </a:t>
            </a:r>
          </a:p>
          <a:p>
            <a:pPr lvl="4"/>
            <a:r>
              <a:rPr lang="en-US" sz="2800" dirty="0"/>
              <a:t>Fifth Level (28 </a:t>
            </a:r>
            <a:r>
              <a:rPr lang="en-US" sz="2800" dirty="0" err="1"/>
              <a:t>pt</a:t>
            </a:r>
            <a:r>
              <a:rPr lang="en-US" sz="2800" dirty="0"/>
              <a:t>)</a:t>
            </a:r>
          </a:p>
          <a:p>
            <a:pPr lvl="2"/>
            <a:endParaRPr lang="en-US" dirty="0"/>
          </a:p>
        </p:txBody>
      </p:sp>
      <p:sp>
        <p:nvSpPr>
          <p:cNvPr id="4" name="Rectangle 3">
            <a:extLst>
              <a:ext uri="{FF2B5EF4-FFF2-40B4-BE49-F238E27FC236}">
                <a16:creationId xmlns:a16="http://schemas.microsoft.com/office/drawing/2014/main" id="{B8A62588-79C9-4A44-A323-AC3070A001FF}"/>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a:extLst>
              <a:ext uri="{FF2B5EF4-FFF2-40B4-BE49-F238E27FC236}">
                <a16:creationId xmlns:a16="http://schemas.microsoft.com/office/drawing/2014/main" id="{9846DD72-7898-934A-9881-8E06FEA92FF1}"/>
              </a:ext>
            </a:extLst>
          </p:cNvPr>
          <p:cNvGrpSpPr/>
          <p:nvPr userDrawn="1"/>
        </p:nvGrpSpPr>
        <p:grpSpPr>
          <a:xfrm>
            <a:off x="0" y="6712273"/>
            <a:ext cx="9144000" cy="145727"/>
            <a:chOff x="0" y="6712273"/>
            <a:chExt cx="9144000" cy="145727"/>
          </a:xfrm>
        </p:grpSpPr>
        <p:sp>
          <p:nvSpPr>
            <p:cNvPr id="5" name="Rectangle 4">
              <a:extLst>
                <a:ext uri="{FF2B5EF4-FFF2-40B4-BE49-F238E27FC236}">
                  <a16:creationId xmlns:a16="http://schemas.microsoft.com/office/drawing/2014/main" id="{DFFBEF71-2578-1940-B7F7-F28E75899DE4}"/>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CA99DE41-E2A1-9F4C-82E0-1232C493673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1" name="Picture 2" descr="C:\Users\Olivia\Desktop\AdventHealth-Logo.png">
            <a:extLst>
              <a:ext uri="{FF2B5EF4-FFF2-40B4-BE49-F238E27FC236}">
                <a16:creationId xmlns:a16="http://schemas.microsoft.com/office/drawing/2014/main" id="{CB639DE7-D76B-174E-94D5-663C7F3E0E6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2740" y="4569585"/>
            <a:ext cx="8569968" cy="153667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9" name="Rectangle 18">
            <a:extLst>
              <a:ext uri="{FF2B5EF4-FFF2-40B4-BE49-F238E27FC236}">
                <a16:creationId xmlns:a16="http://schemas.microsoft.com/office/drawing/2014/main" id="{6ADC45CE-9E26-A34F-A67F-D42C0F0D0F4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0" name="Group 19">
            <a:extLst>
              <a:ext uri="{FF2B5EF4-FFF2-40B4-BE49-F238E27FC236}">
                <a16:creationId xmlns:a16="http://schemas.microsoft.com/office/drawing/2014/main" id="{137D6721-6A7E-8C46-A008-1128E2C39581}"/>
              </a:ext>
            </a:extLst>
          </p:cNvPr>
          <p:cNvGrpSpPr/>
          <p:nvPr userDrawn="1"/>
        </p:nvGrpSpPr>
        <p:grpSpPr>
          <a:xfrm>
            <a:off x="0" y="6712273"/>
            <a:ext cx="9144000" cy="145727"/>
            <a:chOff x="0" y="6712273"/>
            <a:chExt cx="9144000" cy="145727"/>
          </a:xfrm>
        </p:grpSpPr>
        <p:sp>
          <p:nvSpPr>
            <p:cNvPr id="21" name="Rectangle 20">
              <a:extLst>
                <a:ext uri="{FF2B5EF4-FFF2-40B4-BE49-F238E27FC236}">
                  <a16:creationId xmlns:a16="http://schemas.microsoft.com/office/drawing/2014/main" id="{C33E1527-1CAB-F940-B935-E643819065F0}"/>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5DF61936-B21E-8E42-8196-D79BA510EE4F}"/>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6" name="Title 6">
            <a:extLst>
              <a:ext uri="{FF2B5EF4-FFF2-40B4-BE49-F238E27FC236}">
                <a16:creationId xmlns:a16="http://schemas.microsoft.com/office/drawing/2014/main" id="{E6801A44-D402-E843-BE08-AD871FDDB2D0}"/>
              </a:ext>
            </a:extLst>
          </p:cNvPr>
          <p:cNvSpPr>
            <a:spLocks noGrp="1"/>
          </p:cNvSpPr>
          <p:nvPr>
            <p:ph type="title" hasCustomPrompt="1"/>
          </p:nvPr>
        </p:nvSpPr>
        <p:spPr>
          <a:xfrm>
            <a:off x="265113" y="449796"/>
            <a:ext cx="8569968" cy="566207"/>
          </a:xfrm>
        </p:spPr>
        <p:txBody>
          <a:bodyPr>
            <a:noAutofit/>
          </a:bodyPr>
          <a:lstStyle>
            <a:lvl1pPr algn="ctr">
              <a:defRPr sz="3200"/>
            </a:lvl1pPr>
          </a:lstStyle>
          <a:p>
            <a:r>
              <a:rPr lang="en-US" sz="3600" dirty="0"/>
              <a:t>Heading Centered (32 </a:t>
            </a:r>
            <a:r>
              <a:rPr lang="en-US" sz="3600" dirty="0" err="1"/>
              <a:t>pt</a:t>
            </a:r>
            <a:r>
              <a:rPr lang="en-US" sz="3600" dirty="0"/>
              <a:t>)</a:t>
            </a:r>
            <a:endParaRPr lang="en-US" dirty="0"/>
          </a:p>
        </p:txBody>
      </p:sp>
      <p:pic>
        <p:nvPicPr>
          <p:cNvPr id="10" name="Picture 9">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2" name="Picture 2" descr="C:\Users\Olivia\Desktop\AdventHealth-Logo.png">
            <a:extLst>
              <a:ext uri="{FF2B5EF4-FFF2-40B4-BE49-F238E27FC236}">
                <a16:creationId xmlns:a16="http://schemas.microsoft.com/office/drawing/2014/main" id="{2330465F-7314-1748-ABF6-682BC136C87E}"/>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35F5160-91A4-3744-B993-DB7761F5A893}"/>
              </a:ext>
            </a:extLst>
          </p:cNvPr>
          <p:cNvSpPr>
            <a:spLocks noGrp="1"/>
          </p:cNvSpPr>
          <p:nvPr>
            <p:ph sz="quarter" idx="10" hasCustomPrompt="1"/>
          </p:nvPr>
        </p:nvSpPr>
        <p:spPr>
          <a:xfrm>
            <a:off x="265113" y="1509159"/>
            <a:ext cx="4217435"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42588321-70E5-1145-AB63-A29C09D46B22}"/>
              </a:ext>
            </a:extLst>
          </p:cNvPr>
          <p:cNvSpPr>
            <a:spLocks noGrp="1"/>
          </p:cNvSpPr>
          <p:nvPr>
            <p:ph sz="quarter" idx="11" hasCustomPrompt="1"/>
          </p:nvPr>
        </p:nvSpPr>
        <p:spPr>
          <a:xfrm>
            <a:off x="4769708" y="1509159"/>
            <a:ext cx="4109179" cy="4601087"/>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2" name="Rectangle 11">
            <a:extLst>
              <a:ext uri="{FF2B5EF4-FFF2-40B4-BE49-F238E27FC236}">
                <a16:creationId xmlns:a16="http://schemas.microsoft.com/office/drawing/2014/main" id="{E92C26FC-BC05-3B44-A804-72D5382568B5}"/>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1" name="Group 20">
            <a:extLst>
              <a:ext uri="{FF2B5EF4-FFF2-40B4-BE49-F238E27FC236}">
                <a16:creationId xmlns:a16="http://schemas.microsoft.com/office/drawing/2014/main" id="{6E31DCB1-251B-5C4B-8CDA-7DA5A3954630}"/>
              </a:ext>
            </a:extLst>
          </p:cNvPr>
          <p:cNvGrpSpPr/>
          <p:nvPr userDrawn="1"/>
        </p:nvGrpSpPr>
        <p:grpSpPr>
          <a:xfrm>
            <a:off x="0" y="6712273"/>
            <a:ext cx="9144000" cy="145727"/>
            <a:chOff x="0" y="6712273"/>
            <a:chExt cx="9144000" cy="145727"/>
          </a:xfrm>
        </p:grpSpPr>
        <p:sp>
          <p:nvSpPr>
            <p:cNvPr id="22" name="Rectangle 21">
              <a:extLst>
                <a:ext uri="{FF2B5EF4-FFF2-40B4-BE49-F238E27FC236}">
                  <a16:creationId xmlns:a16="http://schemas.microsoft.com/office/drawing/2014/main" id="{05344080-0551-B64E-ABE6-D95785E93CB5}"/>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868FF249-3077-B445-A5EC-F4726B34748E}"/>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7" name="Title 6">
            <a:extLst>
              <a:ext uri="{FF2B5EF4-FFF2-40B4-BE49-F238E27FC236}">
                <a16:creationId xmlns:a16="http://schemas.microsoft.com/office/drawing/2014/main" id="{64CB574A-2368-0846-B842-60BB76DF576C}"/>
              </a:ext>
            </a:extLst>
          </p:cNvPr>
          <p:cNvSpPr>
            <a:spLocks noGrp="1"/>
          </p:cNvSpPr>
          <p:nvPr>
            <p:ph type="title" hasCustomPrompt="1"/>
          </p:nvPr>
        </p:nvSpPr>
        <p:spPr>
          <a:xfrm>
            <a:off x="265113" y="449796"/>
            <a:ext cx="8569968" cy="566207"/>
          </a:xfrm>
        </p:spPr>
        <p:txBody>
          <a:bodyPr>
            <a:noAutofit/>
          </a:bodyPr>
          <a:lstStyle>
            <a:lvl1pPr algn="ctr">
              <a:defRPr sz="3200"/>
            </a:lvl1pPr>
          </a:lstStyle>
          <a:p>
            <a:r>
              <a:rPr lang="en-US" sz="3600" dirty="0"/>
              <a:t>Heading Centered (32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4" name="Picture 2" descr="C:\Users\Olivia\Desktop\AdventHealth-Logo.png">
            <a:extLst>
              <a:ext uri="{FF2B5EF4-FFF2-40B4-BE49-F238E27FC236}">
                <a16:creationId xmlns:a16="http://schemas.microsoft.com/office/drawing/2014/main" id="{3C4D879F-02F3-7347-9AFF-109956FE59D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4">
            <a:extLst>
              <a:ext uri="{FF2B5EF4-FFF2-40B4-BE49-F238E27FC236}">
                <a16:creationId xmlns:a16="http://schemas.microsoft.com/office/drawing/2014/main" id="{E08290F4-655D-1740-9E0A-DDB1C1773494}"/>
              </a:ext>
            </a:extLst>
          </p:cNvPr>
          <p:cNvSpPr>
            <a:spLocks noGrp="1"/>
          </p:cNvSpPr>
          <p:nvPr>
            <p:ph sz="quarter" idx="10" hasCustomPrompt="1"/>
          </p:nvPr>
        </p:nvSpPr>
        <p:spPr>
          <a:xfrm>
            <a:off x="265114" y="2045030"/>
            <a:ext cx="4188940"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17" name="Content Placeholder 4">
            <a:extLst>
              <a:ext uri="{FF2B5EF4-FFF2-40B4-BE49-F238E27FC236}">
                <a16:creationId xmlns:a16="http://schemas.microsoft.com/office/drawing/2014/main" id="{1EB955AD-4A6F-974F-9978-B2FABA0A27E3}"/>
              </a:ext>
            </a:extLst>
          </p:cNvPr>
          <p:cNvSpPr>
            <a:spLocks noGrp="1"/>
          </p:cNvSpPr>
          <p:nvPr>
            <p:ph sz="quarter" idx="11" hasCustomPrompt="1"/>
          </p:nvPr>
        </p:nvSpPr>
        <p:spPr>
          <a:xfrm>
            <a:off x="4769708" y="2045030"/>
            <a:ext cx="4065373" cy="4065216"/>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9" name="Content Placeholder 8">
            <a:extLst>
              <a:ext uri="{FF2B5EF4-FFF2-40B4-BE49-F238E27FC236}">
                <a16:creationId xmlns:a16="http://schemas.microsoft.com/office/drawing/2014/main" id="{5F1C2A03-6BB9-6643-82FF-8FAC512D1D36}"/>
              </a:ext>
            </a:extLst>
          </p:cNvPr>
          <p:cNvSpPr>
            <a:spLocks noGrp="1"/>
          </p:cNvSpPr>
          <p:nvPr>
            <p:ph sz="quarter" idx="12"/>
          </p:nvPr>
        </p:nvSpPr>
        <p:spPr>
          <a:xfrm>
            <a:off x="283994" y="1487325"/>
            <a:ext cx="4188940" cy="428625"/>
          </a:xfrm>
        </p:spPr>
        <p:txBody>
          <a:bodyPr>
            <a:noAutofit/>
          </a:bodyPr>
          <a:lstStyle>
            <a:lvl1pPr marL="0" indent="0">
              <a:buNone/>
              <a:defRPr sz="2800" b="1"/>
            </a:lvl1pPr>
          </a:lstStyle>
          <a:p>
            <a:pPr lvl="0"/>
            <a:r>
              <a:rPr lang="en-US"/>
              <a:t>Click to edit Master text styles</a:t>
            </a:r>
          </a:p>
        </p:txBody>
      </p:sp>
      <p:sp>
        <p:nvSpPr>
          <p:cNvPr id="18" name="Content Placeholder 8">
            <a:extLst>
              <a:ext uri="{FF2B5EF4-FFF2-40B4-BE49-F238E27FC236}">
                <a16:creationId xmlns:a16="http://schemas.microsoft.com/office/drawing/2014/main" id="{BF2E7C82-3573-5043-8510-E417802A8549}"/>
              </a:ext>
            </a:extLst>
          </p:cNvPr>
          <p:cNvSpPr>
            <a:spLocks noGrp="1"/>
          </p:cNvSpPr>
          <p:nvPr>
            <p:ph sz="quarter" idx="13"/>
          </p:nvPr>
        </p:nvSpPr>
        <p:spPr>
          <a:xfrm>
            <a:off x="4769708" y="1487325"/>
            <a:ext cx="4065373" cy="428625"/>
          </a:xfrm>
        </p:spPr>
        <p:txBody>
          <a:bodyPr>
            <a:noAutofit/>
          </a:bodyPr>
          <a:lstStyle>
            <a:lvl1pPr marL="0" indent="0">
              <a:buNone/>
              <a:defRPr sz="2800" b="1"/>
            </a:lvl1pPr>
          </a:lstStyle>
          <a:p>
            <a:pPr lvl="0"/>
            <a:r>
              <a:rPr lang="en-US"/>
              <a:t>Click to edit Master text styles</a:t>
            </a:r>
          </a:p>
        </p:txBody>
      </p:sp>
      <p:sp>
        <p:nvSpPr>
          <p:cNvPr id="14" name="Rectangle 13">
            <a:extLst>
              <a:ext uri="{FF2B5EF4-FFF2-40B4-BE49-F238E27FC236}">
                <a16:creationId xmlns:a16="http://schemas.microsoft.com/office/drawing/2014/main" id="{68ACE874-F276-0C41-BA88-9932244D425B}"/>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6" name="Group 15">
            <a:extLst>
              <a:ext uri="{FF2B5EF4-FFF2-40B4-BE49-F238E27FC236}">
                <a16:creationId xmlns:a16="http://schemas.microsoft.com/office/drawing/2014/main" id="{2E844826-FC06-874C-94F8-50929733D4FB}"/>
              </a:ext>
            </a:extLst>
          </p:cNvPr>
          <p:cNvGrpSpPr/>
          <p:nvPr userDrawn="1"/>
        </p:nvGrpSpPr>
        <p:grpSpPr>
          <a:xfrm>
            <a:off x="0" y="6712273"/>
            <a:ext cx="9144000" cy="145727"/>
            <a:chOff x="0" y="6712273"/>
            <a:chExt cx="9144000" cy="145727"/>
          </a:xfrm>
        </p:grpSpPr>
        <p:sp>
          <p:nvSpPr>
            <p:cNvPr id="19" name="Rectangle 18">
              <a:extLst>
                <a:ext uri="{FF2B5EF4-FFF2-40B4-BE49-F238E27FC236}">
                  <a16:creationId xmlns:a16="http://schemas.microsoft.com/office/drawing/2014/main" id="{96CD7418-2569-6E45-A689-D05DE2EC1226}"/>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636F4107-3432-934D-BFBF-4EF945AC0C3D}"/>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4" name="Title 6">
            <a:extLst>
              <a:ext uri="{FF2B5EF4-FFF2-40B4-BE49-F238E27FC236}">
                <a16:creationId xmlns:a16="http://schemas.microsoft.com/office/drawing/2014/main" id="{9C6D1FF5-5C04-F847-A608-83E9DF99DA40}"/>
              </a:ext>
            </a:extLst>
          </p:cNvPr>
          <p:cNvSpPr>
            <a:spLocks noGrp="1"/>
          </p:cNvSpPr>
          <p:nvPr>
            <p:ph type="title" hasCustomPrompt="1"/>
          </p:nvPr>
        </p:nvSpPr>
        <p:spPr>
          <a:xfrm>
            <a:off x="265113" y="449796"/>
            <a:ext cx="8569968" cy="566207"/>
          </a:xfrm>
        </p:spPr>
        <p:txBody>
          <a:bodyPr>
            <a:noAutofit/>
          </a:bodyPr>
          <a:lstStyle>
            <a:lvl1pPr algn="ctr">
              <a:defRPr sz="3200"/>
            </a:lvl1pPr>
          </a:lstStyle>
          <a:p>
            <a:r>
              <a:rPr lang="en-US" sz="3600" dirty="0"/>
              <a:t>Heading Centered (32 </a:t>
            </a:r>
            <a:r>
              <a:rPr lang="en-US" sz="3600" dirty="0" err="1"/>
              <a:t>pt</a:t>
            </a:r>
            <a:r>
              <a:rPr lang="en-US" sz="3600" dirty="0"/>
              <a:t>)</a:t>
            </a:r>
            <a:endParaRPr lang="en-US" dirty="0"/>
          </a:p>
        </p:txBody>
      </p:sp>
      <p:pic>
        <p:nvPicPr>
          <p:cNvPr id="13" name="Picture 12">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22" name="Picture 2" descr="C:\Users\Olivia\Desktop\AdventHealth-Logo.png">
            <a:extLst>
              <a:ext uri="{FF2B5EF4-FFF2-40B4-BE49-F238E27FC236}">
                <a16:creationId xmlns:a16="http://schemas.microsoft.com/office/drawing/2014/main" id="{56576456-21E0-EA40-B4CB-74B433EEB612}"/>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BC1225-5F01-B245-BD9A-FDBC5F30CA3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1" name="Group 10">
            <a:extLst>
              <a:ext uri="{FF2B5EF4-FFF2-40B4-BE49-F238E27FC236}">
                <a16:creationId xmlns:a16="http://schemas.microsoft.com/office/drawing/2014/main" id="{1C7268C7-7085-934F-AC27-01CD891EA5E2}"/>
              </a:ext>
            </a:extLst>
          </p:cNvPr>
          <p:cNvGrpSpPr/>
          <p:nvPr userDrawn="1"/>
        </p:nvGrpSpPr>
        <p:grpSpPr>
          <a:xfrm>
            <a:off x="0" y="6712273"/>
            <a:ext cx="9144000" cy="145727"/>
            <a:chOff x="0" y="6712273"/>
            <a:chExt cx="9144000" cy="145727"/>
          </a:xfrm>
        </p:grpSpPr>
        <p:sp>
          <p:nvSpPr>
            <p:cNvPr id="12" name="Rectangle 11">
              <a:extLst>
                <a:ext uri="{FF2B5EF4-FFF2-40B4-BE49-F238E27FC236}">
                  <a16:creationId xmlns:a16="http://schemas.microsoft.com/office/drawing/2014/main" id="{AF84EB73-B768-CA4F-ABB7-F4AAE5B58669}"/>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7BD664D3-897E-4F4C-BAA3-40F44C158B72}"/>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7" name="Title 6">
            <a:extLst>
              <a:ext uri="{FF2B5EF4-FFF2-40B4-BE49-F238E27FC236}">
                <a16:creationId xmlns:a16="http://schemas.microsoft.com/office/drawing/2014/main" id="{620C3EE4-E6CA-BC41-A69E-6EE767CBAC79}"/>
              </a:ext>
            </a:extLst>
          </p:cNvPr>
          <p:cNvSpPr>
            <a:spLocks noGrp="1"/>
          </p:cNvSpPr>
          <p:nvPr>
            <p:ph type="title" hasCustomPrompt="1"/>
          </p:nvPr>
        </p:nvSpPr>
        <p:spPr>
          <a:xfrm>
            <a:off x="265113" y="449796"/>
            <a:ext cx="8569968" cy="566207"/>
          </a:xfrm>
        </p:spPr>
        <p:txBody>
          <a:bodyPr>
            <a:noAutofit/>
          </a:bodyPr>
          <a:lstStyle>
            <a:lvl1pPr algn="ctr">
              <a:defRPr sz="3200"/>
            </a:lvl1pPr>
          </a:lstStyle>
          <a:p>
            <a:r>
              <a:rPr lang="en-US" sz="3600" dirty="0"/>
              <a:t>Heading Centered (32 </a:t>
            </a:r>
            <a:r>
              <a:rPr lang="en-US" sz="3600" dirty="0" err="1"/>
              <a:t>pt</a:t>
            </a:r>
            <a:r>
              <a:rPr lang="en-US" sz="3600" dirty="0"/>
              <a:t>)</a:t>
            </a:r>
            <a:endParaRPr lang="en-US" dirty="0"/>
          </a:p>
        </p:txBody>
      </p:sp>
      <p:pic>
        <p:nvPicPr>
          <p:cNvPr id="9" name="Picture 8">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5" name="Picture 2" descr="C:\Users\Olivia\Desktop\AdventHealth-Logo.png">
            <a:extLst>
              <a:ext uri="{FF2B5EF4-FFF2-40B4-BE49-F238E27FC236}">
                <a16:creationId xmlns:a16="http://schemas.microsoft.com/office/drawing/2014/main" id="{D01CE084-E989-6F40-8E26-41CEE2570C0F}"/>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Content Placeholder 4">
            <a:extLst>
              <a:ext uri="{FF2B5EF4-FFF2-40B4-BE49-F238E27FC236}">
                <a16:creationId xmlns:a16="http://schemas.microsoft.com/office/drawing/2014/main" id="{8907FE00-3AD6-3549-B370-F35A30C810B3}"/>
              </a:ext>
            </a:extLst>
          </p:cNvPr>
          <p:cNvSpPr>
            <a:spLocks noGrp="1"/>
          </p:cNvSpPr>
          <p:nvPr>
            <p:ph sz="quarter" idx="11" hasCustomPrompt="1"/>
          </p:nvPr>
        </p:nvSpPr>
        <p:spPr>
          <a:xfrm>
            <a:off x="3887392" y="1456904"/>
            <a:ext cx="4947689" cy="4653342"/>
          </a:xfrm>
        </p:spPr>
        <p:txBody>
          <a:bodyPr/>
          <a:lstStyle>
            <a:lvl1pPr>
              <a:defRPr sz="2800"/>
            </a:lvl1pPr>
            <a:lvl2pPr>
              <a:defRPr sz="2800"/>
            </a:lvl2pPr>
            <a:lvl3pPr>
              <a:defRPr sz="2800"/>
            </a:lvl3pPr>
            <a:lvl4pPr>
              <a:defRPr sz="2800"/>
            </a:lvl4pPr>
            <a:lvl5pPr>
              <a:defRPr sz="2800"/>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Content Placeholder 6">
            <a:extLst>
              <a:ext uri="{FF2B5EF4-FFF2-40B4-BE49-F238E27FC236}">
                <a16:creationId xmlns:a16="http://schemas.microsoft.com/office/drawing/2014/main" id="{C5D41C04-E96F-B443-B2C4-BA6F4EC3B764}"/>
              </a:ext>
            </a:extLst>
          </p:cNvPr>
          <p:cNvSpPr>
            <a:spLocks noGrp="1"/>
          </p:cNvSpPr>
          <p:nvPr>
            <p:ph sz="quarter" idx="12"/>
          </p:nvPr>
        </p:nvSpPr>
        <p:spPr>
          <a:xfrm>
            <a:off x="265113" y="1456145"/>
            <a:ext cx="3308350" cy="4653342"/>
          </a:xfrm>
        </p:spPr>
        <p:txBody>
          <a:bodyPr>
            <a:normAutofit/>
          </a:bodyPr>
          <a:lstStyle>
            <a:lvl1pPr marL="0" indent="0">
              <a:buNone/>
              <a:defRPr sz="2000"/>
            </a:lvl1pPr>
          </a:lstStyle>
          <a:p>
            <a:pPr lvl="0"/>
            <a:r>
              <a:rPr lang="en-US"/>
              <a:t>Click to edit Master text styles</a:t>
            </a:r>
          </a:p>
        </p:txBody>
      </p:sp>
      <p:sp>
        <p:nvSpPr>
          <p:cNvPr id="12" name="Rectangle 11">
            <a:extLst>
              <a:ext uri="{FF2B5EF4-FFF2-40B4-BE49-F238E27FC236}">
                <a16:creationId xmlns:a16="http://schemas.microsoft.com/office/drawing/2014/main" id="{2A210BED-2AA7-354E-941D-152A46794816}"/>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4" name="Group 13">
            <a:extLst>
              <a:ext uri="{FF2B5EF4-FFF2-40B4-BE49-F238E27FC236}">
                <a16:creationId xmlns:a16="http://schemas.microsoft.com/office/drawing/2014/main" id="{95E4EFB4-7665-0749-99BC-07EC0558EDBF}"/>
              </a:ext>
            </a:extLst>
          </p:cNvPr>
          <p:cNvGrpSpPr/>
          <p:nvPr userDrawn="1"/>
        </p:nvGrpSpPr>
        <p:grpSpPr>
          <a:xfrm>
            <a:off x="0" y="6712273"/>
            <a:ext cx="9144000" cy="145727"/>
            <a:chOff x="0" y="6712273"/>
            <a:chExt cx="9144000" cy="145727"/>
          </a:xfrm>
        </p:grpSpPr>
        <p:sp>
          <p:nvSpPr>
            <p:cNvPr id="15" name="Rectangle 14">
              <a:extLst>
                <a:ext uri="{FF2B5EF4-FFF2-40B4-BE49-F238E27FC236}">
                  <a16:creationId xmlns:a16="http://schemas.microsoft.com/office/drawing/2014/main" id="{CC60D909-83C6-C245-B7A7-341028D68AD3}"/>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FCC5F438-B48B-894A-84A4-F2BD982A75EA}"/>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F436C091-DFCD-F347-9FF4-51C0656447DB}"/>
              </a:ext>
            </a:extLst>
          </p:cNvPr>
          <p:cNvSpPr>
            <a:spLocks noGrp="1"/>
          </p:cNvSpPr>
          <p:nvPr>
            <p:ph type="title" hasCustomPrompt="1"/>
          </p:nvPr>
        </p:nvSpPr>
        <p:spPr>
          <a:xfrm>
            <a:off x="265113" y="449796"/>
            <a:ext cx="8569968" cy="566207"/>
          </a:xfrm>
        </p:spPr>
        <p:txBody>
          <a:bodyPr>
            <a:noAutofit/>
          </a:bodyPr>
          <a:lstStyle>
            <a:lvl1pPr algn="ctr">
              <a:defRPr sz="3200"/>
            </a:lvl1pPr>
          </a:lstStyle>
          <a:p>
            <a:r>
              <a:rPr lang="en-US" sz="3600" dirty="0"/>
              <a:t>Heading Centered (32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BCE4E36F-77D7-874E-B534-DA3F643BCFA0}"/>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2" y="1457556"/>
            <a:ext cx="4947690" cy="465269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17" name="Content Placeholder 6">
            <a:extLst>
              <a:ext uri="{FF2B5EF4-FFF2-40B4-BE49-F238E27FC236}">
                <a16:creationId xmlns:a16="http://schemas.microsoft.com/office/drawing/2014/main" id="{7DB86335-46A5-7E4C-A4A7-39427903647E}"/>
              </a:ext>
            </a:extLst>
          </p:cNvPr>
          <p:cNvSpPr>
            <a:spLocks noGrp="1"/>
          </p:cNvSpPr>
          <p:nvPr>
            <p:ph sz="quarter" idx="12"/>
          </p:nvPr>
        </p:nvSpPr>
        <p:spPr>
          <a:xfrm>
            <a:off x="265113" y="1455492"/>
            <a:ext cx="3308350" cy="4652689"/>
          </a:xfrm>
        </p:spPr>
        <p:txBody>
          <a:bodyPr>
            <a:normAutofit/>
          </a:bodyPr>
          <a:lstStyle>
            <a:lvl1pPr marL="0" indent="0">
              <a:buNone/>
              <a:defRPr sz="2000"/>
            </a:lvl1pPr>
          </a:lstStyle>
          <a:p>
            <a:pPr lvl="0"/>
            <a:r>
              <a:rPr lang="en-US"/>
              <a:t>Click to edit Master text styles</a:t>
            </a:r>
          </a:p>
        </p:txBody>
      </p:sp>
      <p:sp>
        <p:nvSpPr>
          <p:cNvPr id="12" name="Rectangle 11">
            <a:extLst>
              <a:ext uri="{FF2B5EF4-FFF2-40B4-BE49-F238E27FC236}">
                <a16:creationId xmlns:a16="http://schemas.microsoft.com/office/drawing/2014/main" id="{70272586-8341-2645-B3D0-ED4E40307089}"/>
              </a:ext>
            </a:extLst>
          </p:cNvPr>
          <p:cNvSpPr/>
          <p:nvPr userDrawn="1"/>
        </p:nvSpPr>
        <p:spPr>
          <a:xfrm>
            <a:off x="-1" y="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3" name="Group 12">
            <a:extLst>
              <a:ext uri="{FF2B5EF4-FFF2-40B4-BE49-F238E27FC236}">
                <a16:creationId xmlns:a16="http://schemas.microsoft.com/office/drawing/2014/main" id="{7F6019E0-0676-CB48-94C3-046225869981}"/>
              </a:ext>
            </a:extLst>
          </p:cNvPr>
          <p:cNvGrpSpPr/>
          <p:nvPr userDrawn="1"/>
        </p:nvGrpSpPr>
        <p:grpSpPr>
          <a:xfrm>
            <a:off x="0" y="6712273"/>
            <a:ext cx="9144000" cy="145727"/>
            <a:chOff x="0" y="6712273"/>
            <a:chExt cx="9144000" cy="145727"/>
          </a:xfrm>
        </p:grpSpPr>
        <p:sp>
          <p:nvSpPr>
            <p:cNvPr id="14" name="Rectangle 13">
              <a:extLst>
                <a:ext uri="{FF2B5EF4-FFF2-40B4-BE49-F238E27FC236}">
                  <a16:creationId xmlns:a16="http://schemas.microsoft.com/office/drawing/2014/main" id="{740E34D4-E785-A142-AA75-67D940FE1347}"/>
                </a:ext>
              </a:extLst>
            </p:cNvPr>
            <p:cNvSpPr/>
            <p:nvPr userDrawn="1"/>
          </p:nvSpPr>
          <p:spPr>
            <a:xfrm>
              <a:off x="0" y="6757060"/>
              <a:ext cx="9144000" cy="100940"/>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741D24BB-00A8-8A44-9886-D37FF1EDBFB9}"/>
                </a:ext>
              </a:extLst>
            </p:cNvPr>
            <p:cNvSpPr/>
            <p:nvPr userDrawn="1"/>
          </p:nvSpPr>
          <p:spPr>
            <a:xfrm>
              <a:off x="0" y="6712273"/>
              <a:ext cx="9141714" cy="18288"/>
            </a:xfrm>
            <a:prstGeom prst="rect">
              <a:avLst/>
            </a:prstGeom>
            <a:solidFill>
              <a:srgbClr val="19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 name="Title 6">
            <a:extLst>
              <a:ext uri="{FF2B5EF4-FFF2-40B4-BE49-F238E27FC236}">
                <a16:creationId xmlns:a16="http://schemas.microsoft.com/office/drawing/2014/main" id="{8E21EB8C-9280-2846-ADBC-F2268D1F3EF4}"/>
              </a:ext>
            </a:extLst>
          </p:cNvPr>
          <p:cNvSpPr>
            <a:spLocks noGrp="1"/>
          </p:cNvSpPr>
          <p:nvPr>
            <p:ph type="title" hasCustomPrompt="1"/>
          </p:nvPr>
        </p:nvSpPr>
        <p:spPr>
          <a:xfrm>
            <a:off x="265113" y="449796"/>
            <a:ext cx="8569968" cy="566207"/>
          </a:xfrm>
        </p:spPr>
        <p:txBody>
          <a:bodyPr>
            <a:noAutofit/>
          </a:bodyPr>
          <a:lstStyle>
            <a:lvl1pPr algn="ctr">
              <a:defRPr sz="3200"/>
            </a:lvl1pPr>
          </a:lstStyle>
          <a:p>
            <a:r>
              <a:rPr lang="en-US" sz="3600" dirty="0"/>
              <a:t>Heading Centered (32 </a:t>
            </a:r>
            <a:r>
              <a:rPr lang="en-US" sz="3600" dirty="0" err="1"/>
              <a:t>pt</a:t>
            </a:r>
            <a:r>
              <a:rPr lang="en-US" sz="3600" dirty="0"/>
              <a:t>)</a:t>
            </a:r>
            <a:endParaRPr lang="en-US" dirty="0"/>
          </a:p>
        </p:txBody>
      </p:sp>
      <p:pic>
        <p:nvPicPr>
          <p:cNvPr id="11" name="Picture 10">
            <a:extLst>
              <a:ext uri="{FF2B5EF4-FFF2-40B4-BE49-F238E27FC236}">
                <a16:creationId xmlns:a16="http://schemas.microsoft.com/office/drawing/2014/main" id="{6B393BD2-D8FC-7846-A7E7-572F4A4D0824}"/>
              </a:ext>
            </a:extLst>
          </p:cNvPr>
          <p:cNvPicPr>
            <a:picLocks noChangeAspect="1"/>
          </p:cNvPicPr>
          <p:nvPr userDrawn="1"/>
        </p:nvPicPr>
        <p:blipFill>
          <a:blip r:embed="rId2"/>
          <a:stretch>
            <a:fillRect/>
          </a:stretch>
        </p:blipFill>
        <p:spPr>
          <a:xfrm>
            <a:off x="7874000" y="6228857"/>
            <a:ext cx="961081" cy="395991"/>
          </a:xfrm>
          <a:prstGeom prst="rect">
            <a:avLst/>
          </a:prstGeom>
        </p:spPr>
      </p:pic>
      <p:pic>
        <p:nvPicPr>
          <p:cNvPr id="18" name="Picture 2" descr="C:\Users\Olivia\Desktop\AdventHealth-Logo.png">
            <a:extLst>
              <a:ext uri="{FF2B5EF4-FFF2-40B4-BE49-F238E27FC236}">
                <a16:creationId xmlns:a16="http://schemas.microsoft.com/office/drawing/2014/main" id="{4AED76AC-EE7F-1742-815B-087A591C3837}"/>
              </a:ext>
            </a:extLst>
          </p:cNvPr>
          <p:cNvPicPr>
            <a:picLocks noChangeAspect="1" noChangeArrowheads="1"/>
          </p:cNvPicPr>
          <p:nvPr userDrawn="1"/>
        </p:nvPicPr>
        <p:blipFill rotWithShape="1">
          <a:blip r:embed="rId3"/>
          <a:srcRect b="16918"/>
          <a:stretch/>
        </p:blipFill>
        <p:spPr bwMode="auto">
          <a:xfrm>
            <a:off x="265112" y="6187150"/>
            <a:ext cx="1333763" cy="480336"/>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368762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90000"/>
        </a:lnSpc>
        <a:spcBef>
          <a:spcPct val="0"/>
        </a:spcBef>
        <a:buNone/>
        <a:defRPr sz="3300" b="1" i="0" kern="1200">
          <a:solidFill>
            <a:srgbClr val="192757"/>
          </a:solidFill>
          <a:latin typeface="Arial" charset="0"/>
          <a:ea typeface="Arial" charset="0"/>
          <a:cs typeface="Arial" charset="0"/>
        </a:defRPr>
      </a:lvl1pPr>
    </p:titleStyle>
    <p:bodyStyle>
      <a:lvl1pPr marL="230188" indent="-230188" algn="l" defTabSz="685800" rtl="0" eaLnBrk="1" latinLnBrk="0" hangingPunct="1">
        <a:lnSpc>
          <a:spcPct val="90000"/>
        </a:lnSpc>
        <a:spcBef>
          <a:spcPts val="750"/>
        </a:spcBef>
        <a:buClr>
          <a:srgbClr val="192757"/>
        </a:buClr>
        <a:buFont typeface="Wingdings" charset="2"/>
        <a:buChar char="§"/>
        <a:defRPr sz="1800" b="0" i="0" kern="1200">
          <a:solidFill>
            <a:schemeClr val="tx1"/>
          </a:solidFill>
          <a:latin typeface="Arial" charset="0"/>
          <a:ea typeface="Arial" charset="0"/>
          <a:cs typeface="Arial" charset="0"/>
        </a:defRPr>
      </a:lvl1pPr>
      <a:lvl2pPr marL="461963" indent="-230188"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2pPr>
      <a:lvl3pPr marL="684213"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3pPr>
      <a:lvl4pPr marL="914400" indent="-230188" algn="l" defTabSz="685800" rtl="0" eaLnBrk="1" latinLnBrk="0" hangingPunct="1">
        <a:lnSpc>
          <a:spcPct val="90000"/>
        </a:lnSpc>
        <a:spcBef>
          <a:spcPts val="375"/>
        </a:spcBef>
        <a:buClr>
          <a:srgbClr val="192757"/>
        </a:buClr>
        <a:buFont typeface="Wingdings" charset="2"/>
        <a:buChar char="§"/>
        <a:tabLst/>
        <a:defRPr sz="1800" b="0" i="0" kern="1200">
          <a:solidFill>
            <a:schemeClr val="tx1"/>
          </a:solidFill>
          <a:latin typeface="Arial" charset="0"/>
          <a:ea typeface="Arial" charset="0"/>
          <a:cs typeface="Arial" charset="0"/>
        </a:defRPr>
      </a:lvl4pPr>
      <a:lvl5pPr marL="1144588" indent="-231775" algn="l" defTabSz="685800" rtl="0" eaLnBrk="1" latinLnBrk="0" hangingPunct="1">
        <a:lnSpc>
          <a:spcPct val="90000"/>
        </a:lnSpc>
        <a:spcBef>
          <a:spcPts val="375"/>
        </a:spcBef>
        <a:buClr>
          <a:srgbClr val="192757"/>
        </a:buClr>
        <a:buFont typeface="Wingdings" charset="2"/>
        <a:buChar char="§"/>
        <a:defRPr sz="18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HFBroker@HF.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ommissions@HF.org" TargetMode="External"/><Relationship Id="rId2" Type="http://schemas.openxmlformats.org/officeDocument/2006/relationships/hyperlink" Target="mailto:HFBroker@HF.org" TargetMode="External"/><Relationship Id="rId1" Type="http://schemas.openxmlformats.org/officeDocument/2006/relationships/slideLayout" Target="../slideLayouts/slideLayout6.xml"/><Relationship Id="rId6" Type="http://schemas.openxmlformats.org/officeDocument/2006/relationships/hyperlink" Target="mailto:HF-brokers@plusoscar.com" TargetMode="External"/><Relationship Id="rId5" Type="http://schemas.openxmlformats.org/officeDocument/2006/relationships/hyperlink" Target="mailto:HFHPInfo@HF.org" TargetMode="External"/><Relationship Id="rId4" Type="http://schemas.openxmlformats.org/officeDocument/2006/relationships/hyperlink" Target="mailto:HF-brokercommissions@plusoscar.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862" y="2367419"/>
            <a:ext cx="7412276" cy="1930858"/>
          </a:xfrm>
        </p:spPr>
        <p:txBody>
          <a:bodyPr>
            <a:noAutofit/>
          </a:bodyPr>
          <a:lstStyle/>
          <a:p>
            <a:pPr>
              <a:lnSpc>
                <a:spcPct val="100000"/>
              </a:lnSpc>
            </a:pPr>
            <a:r>
              <a:rPr lang="en-US" dirty="0">
                <a:latin typeface="Arial" panose="020B0604020202020204" pitchFamily="34" charset="0"/>
                <a:cs typeface="Arial" panose="020B0604020202020204" pitchFamily="34" charset="0"/>
              </a:rPr>
              <a:t>Medicare Sales Seminars</a:t>
            </a:r>
          </a:p>
        </p:txBody>
      </p:sp>
      <p:sp>
        <p:nvSpPr>
          <p:cNvPr id="3" name="Subtitle 2"/>
          <p:cNvSpPr>
            <a:spLocks noGrp="1"/>
          </p:cNvSpPr>
          <p:nvPr>
            <p:ph sz="quarter" idx="10"/>
          </p:nvPr>
        </p:nvSpPr>
        <p:spPr>
          <a:xfrm>
            <a:off x="1143000" y="4537023"/>
            <a:ext cx="6858000" cy="432909"/>
          </a:xfrm>
        </p:spPr>
        <p:txBody>
          <a:bodyPr>
            <a:noAutofit/>
          </a:bodyPr>
          <a:lstStyle/>
          <a:p>
            <a:pPr marL="0" indent="0" algn="ctr">
              <a:buNone/>
            </a:pPr>
            <a:r>
              <a:rPr lang="en-US" sz="3600" dirty="0">
                <a:solidFill>
                  <a:schemeClr val="tx2"/>
                </a:solidFill>
                <a:latin typeface="Arial" panose="020B0604020202020204" pitchFamily="34" charset="0"/>
                <a:cs typeface="Arial" panose="020B0604020202020204" pitchFamily="34" charset="0"/>
              </a:rPr>
              <a:t>Broker Training</a:t>
            </a:r>
          </a:p>
        </p:txBody>
      </p:sp>
      <p:sp>
        <p:nvSpPr>
          <p:cNvPr id="5" name="TextBox 4"/>
          <p:cNvSpPr txBox="1"/>
          <p:nvPr/>
        </p:nvSpPr>
        <p:spPr>
          <a:xfrm>
            <a:off x="7631807" y="6459654"/>
            <a:ext cx="646331" cy="230832"/>
          </a:xfrm>
          <a:prstGeom prst="rect">
            <a:avLst/>
          </a:prstGeom>
          <a:noFill/>
        </p:spPr>
        <p:txBody>
          <a:bodyPr wrap="none" rtlCol="0">
            <a:spAutoFit/>
          </a:bodyPr>
          <a:lstStyle/>
          <a:p>
            <a:r>
              <a:rPr lang="en-US" sz="900" dirty="0"/>
              <a:t>10182021</a:t>
            </a:r>
          </a:p>
        </p:txBody>
      </p:sp>
    </p:spTree>
    <p:extLst>
      <p:ext uri="{BB962C8B-B14F-4D97-AF65-F5344CB8AC3E}">
        <p14:creationId xmlns:p14="http://schemas.microsoft.com/office/powerpoint/2010/main" val="30172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Getting Started</a:t>
            </a:r>
          </a:p>
        </p:txBody>
      </p:sp>
      <p:sp>
        <p:nvSpPr>
          <p:cNvPr id="3" name="Content Placeholder 2"/>
          <p:cNvSpPr>
            <a:spLocks noGrp="1"/>
          </p:cNvSpPr>
          <p:nvPr>
            <p:ph sz="quarter" idx="10"/>
          </p:nvPr>
        </p:nvSpPr>
        <p:spPr/>
        <p:txBody>
          <a:bodyPr>
            <a:normAutofit/>
          </a:bodyPr>
          <a:lstStyle/>
          <a:p>
            <a:pPr marL="0" indent="0">
              <a:lnSpc>
                <a:spcPct val="100000"/>
              </a:lnSpc>
              <a:spcBef>
                <a:spcPts val="0"/>
              </a:spcBef>
              <a:spcAft>
                <a:spcPts val="300"/>
              </a:spcAft>
              <a:buNone/>
            </a:pPr>
            <a:r>
              <a:rPr lang="en-US" sz="2400" b="1" dirty="0">
                <a:solidFill>
                  <a:schemeClr val="accent1"/>
                </a:solidFill>
                <a:latin typeface="Arial" panose="020B0604020202020204" pitchFamily="34" charset="0"/>
                <a:ea typeface="Calibri" panose="020F0502020204030204" pitchFamily="34" charset="0"/>
                <a:cs typeface="Arial" panose="020B0604020202020204" pitchFamily="34" charset="0"/>
              </a:rPr>
              <a:t>How to set up a Medicare Sales Seminar:</a:t>
            </a:r>
          </a:p>
          <a:p>
            <a:pPr marL="285750" indent="-277813">
              <a:lnSpc>
                <a:spcPct val="100000"/>
              </a:lnSpc>
              <a:spcBef>
                <a:spcPts val="0"/>
              </a:spcBef>
              <a:spcAft>
                <a:spcPts val="300"/>
              </a:spcAft>
              <a:buAutoNum type="arabicPeriod"/>
            </a:pP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Email Broker Services at </a:t>
            </a:r>
            <a:r>
              <a:rPr lang="en-US" sz="1800" dirty="0">
                <a:solidFill>
                  <a:srgbClr val="5D83B5"/>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HFBroker@HF.org</a:t>
            </a:r>
            <a:r>
              <a:rPr lang="en-US" sz="1800" dirty="0">
                <a:solidFill>
                  <a:srgbClr val="5D83B5"/>
                </a:solidFill>
                <a:latin typeface="Arial" panose="020B0604020202020204" pitchFamily="34" charset="0"/>
                <a:ea typeface="Calibri" panose="020F0502020204030204" pitchFamily="34" charset="0"/>
                <a:cs typeface="Arial" panose="020B0604020202020204" pitchFamily="34" charset="0"/>
              </a:rPr>
              <a:t> </a:t>
            </a: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with your request to host a Medicare Sales Seminar.</a:t>
            </a:r>
          </a:p>
          <a:p>
            <a:pPr marL="285750" indent="-277813">
              <a:lnSpc>
                <a:spcPct val="100000"/>
              </a:lnSpc>
              <a:spcBef>
                <a:spcPts val="0"/>
              </a:spcBef>
              <a:spcAft>
                <a:spcPts val="300"/>
              </a:spcAft>
              <a:buAutoNum type="arabicPeriod"/>
            </a:pP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Include in your email request: date, time, location, and the name of the broker hosting the Sales Seminar.</a:t>
            </a:r>
          </a:p>
          <a:p>
            <a:pPr marL="285750" indent="-277813">
              <a:lnSpc>
                <a:spcPct val="100000"/>
              </a:lnSpc>
              <a:spcBef>
                <a:spcPts val="0"/>
              </a:spcBef>
              <a:spcAft>
                <a:spcPts val="300"/>
              </a:spcAft>
              <a:buFont typeface="Wingdings" charset="2"/>
              <a:buAutoNum type="arabicPeriod"/>
            </a:pP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Brokers are required to provide Health First Health Plans at least 15 days notice prior to hosting a Sales Seminar. </a:t>
            </a:r>
          </a:p>
          <a:p>
            <a:pPr marL="285750" indent="-277813">
              <a:lnSpc>
                <a:spcPct val="100000"/>
              </a:lnSpc>
              <a:spcBef>
                <a:spcPts val="0"/>
              </a:spcBef>
              <a:spcAft>
                <a:spcPts val="1200"/>
              </a:spcAft>
              <a:buFont typeface="Wingdings" charset="2"/>
              <a:buAutoNum type="arabicPeriod"/>
            </a:pPr>
            <a:r>
              <a:rPr lang="en-US" sz="1800" dirty="0">
                <a:solidFill>
                  <a:schemeClr val="tx2"/>
                </a:solidFill>
                <a:latin typeface="Arial" panose="020B0604020202020204" pitchFamily="34" charset="0"/>
                <a:ea typeface="Calibri" panose="020F0502020204030204" pitchFamily="34" charset="0"/>
                <a:cs typeface="Arial" panose="020B0604020202020204" pitchFamily="34" charset="0"/>
              </a:rPr>
              <a:t>Health First Health Plans will need to review the request and provide approval. We will also provide the requesting broker with our approved Sales Seminar power point presentation.</a:t>
            </a:r>
          </a:p>
        </p:txBody>
      </p:sp>
    </p:spTree>
    <p:extLst>
      <p:ext uri="{BB962C8B-B14F-4D97-AF65-F5344CB8AC3E}">
        <p14:creationId xmlns:p14="http://schemas.microsoft.com/office/powerpoint/2010/main" val="106108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365760"/>
            <a:ext cx="8412480" cy="566207"/>
          </a:xfrm>
        </p:spPr>
        <p:txBody>
          <a:bodyPr lIns="0" tIns="0" rIns="0" bIns="0" anchor="t" anchorCtr="0">
            <a:noAutofit/>
          </a:bodyPr>
          <a:lstStyle/>
          <a:p>
            <a:pPr algn="l"/>
            <a:r>
              <a:rPr lang="en-US" dirty="0"/>
              <a:t>Helpful Contacts</a:t>
            </a:r>
          </a:p>
        </p:txBody>
      </p:sp>
      <p:sp>
        <p:nvSpPr>
          <p:cNvPr id="2" name="TextBox 1"/>
          <p:cNvSpPr txBox="1"/>
          <p:nvPr/>
        </p:nvSpPr>
        <p:spPr>
          <a:xfrm>
            <a:off x="365760" y="1188720"/>
            <a:ext cx="8412480" cy="4292906"/>
          </a:xfrm>
          <a:prstGeom prst="rect">
            <a:avLst/>
          </a:prstGeom>
          <a:noFill/>
        </p:spPr>
        <p:txBody>
          <a:bodyPr wrap="square" lIns="0" tIns="0" rIns="0" bIns="0" rtlCol="0">
            <a:spAutoFit/>
          </a:bodyPr>
          <a:lstStyle/>
          <a:p>
            <a:pPr>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Broker Services</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321.434.5265</a:t>
            </a:r>
          </a:p>
          <a:p>
            <a:pPr marL="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HFBroker@HF.org</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60000"/>
              </a:lnSpc>
              <a:spcBef>
                <a:spcPts val="75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Commissions</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Commissions@HF.org</a:t>
            </a:r>
            <a:endParaRPr lang="en-US"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spcAft>
                <a:spcPts val="600"/>
              </a:spcAft>
            </a:pPr>
            <a:r>
              <a:rPr lang="en-US" dirty="0">
                <a:solidFill>
                  <a:schemeClr val="tx2"/>
                </a:solidFill>
                <a:latin typeface="Arial" panose="020B0604020202020204" pitchFamily="34" charset="0"/>
                <a:cs typeface="Arial" panose="020B0604020202020204" pitchFamily="34" charset="0"/>
              </a:rPr>
              <a:t>For plan year 2021 and prior questions</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HF-brokercommissions@plusoscar.com</a:t>
            </a:r>
            <a:endParaRPr lang="en-US"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For plan year 2022 and beyond questions</a:t>
            </a:r>
          </a:p>
          <a:p>
            <a:pPr marL="0" marR="0">
              <a:lnSpc>
                <a:spcPct val="60000"/>
              </a:lnSpc>
              <a:spcBef>
                <a:spcPts val="750"/>
              </a:spcBef>
            </a:pPr>
            <a:r>
              <a:rPr lang="en-US"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Customer Service</a:t>
            </a:r>
          </a:p>
          <a:p>
            <a:pPr marL="0" marR="0">
              <a:lnSpc>
                <a:spcPct val="60000"/>
              </a:lnSpc>
              <a:spcBef>
                <a:spcPts val="750"/>
              </a:spcBef>
            </a:pPr>
            <a:r>
              <a:rPr lang="en-US" b="1" dirty="0">
                <a:solidFill>
                  <a:schemeClr val="tx2"/>
                </a:solidFill>
                <a:latin typeface="Arial" panose="020B0604020202020204" pitchFamily="34" charset="0"/>
                <a:cs typeface="Arial" panose="020B0604020202020204" pitchFamily="34" charset="0"/>
              </a:rPr>
              <a:t>Broker Support</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Local: 321.434.4945 </a:t>
            </a:r>
          </a:p>
          <a:p>
            <a:pPr indent="230188">
              <a:lnSpc>
                <a:spcPct val="60000"/>
              </a:lnSpc>
              <a:spcBef>
                <a:spcPts val="750"/>
              </a:spcBef>
            </a:pPr>
            <a:r>
              <a:rPr lang="en-US" dirty="0">
                <a:solidFill>
                  <a:schemeClr val="tx2"/>
                </a:solidFill>
                <a:latin typeface="Arial" panose="020B0604020202020204" pitchFamily="34" charset="0"/>
                <a:cs typeface="Arial" panose="020B0604020202020204" pitchFamily="34" charset="0"/>
              </a:rPr>
              <a:t>Toll Free: 877.693.6489</a:t>
            </a: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HFHPInfo@HF.org</a:t>
            </a:r>
            <a:endParaRPr lang="en-US" dirty="0">
              <a:effectLst/>
              <a:latin typeface="Arial" panose="020B0604020202020204" pitchFamily="34" charset="0"/>
              <a:ea typeface="Calibri" panose="020F0502020204030204" pitchFamily="34" charset="0"/>
              <a:cs typeface="Arial" panose="020B0604020202020204" pitchFamily="34" charset="0"/>
            </a:endParaRPr>
          </a:p>
          <a:p>
            <a:pPr indent="230188">
              <a:lnSpc>
                <a:spcPct val="60000"/>
              </a:lnSpc>
              <a:spcBef>
                <a:spcPts val="750"/>
              </a:spcBef>
            </a:pPr>
            <a:r>
              <a:rPr lang="en-US"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HF-brokers@plusoscar.com</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7532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3E82EA-40AE-4149-9419-5C16608DD293}"/>
              </a:ext>
            </a:extLst>
          </p:cNvPr>
          <p:cNvSpPr txBox="1">
            <a:spLocks/>
          </p:cNvSpPr>
          <p:nvPr/>
        </p:nvSpPr>
        <p:spPr>
          <a:xfrm>
            <a:off x="1336562" y="2455002"/>
            <a:ext cx="6470877" cy="1105093"/>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600" b="1" i="0" kern="1200">
                <a:solidFill>
                  <a:srgbClr val="192757"/>
                </a:solidFill>
                <a:latin typeface="Arial" charset="0"/>
                <a:ea typeface="Arial" charset="0"/>
                <a:cs typeface="Arial" charset="0"/>
              </a:defRPr>
            </a:lvl1pPr>
          </a:lstStyle>
          <a:p>
            <a:r>
              <a:rPr lang="en-US" sz="7200" dirty="0">
                <a:solidFill>
                  <a:schemeClr val="tx2"/>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57932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Module</a:t>
            </a:r>
            <a:r>
              <a:rPr lang="en-US" sz="3200" dirty="0"/>
              <a:t> Description</a:t>
            </a:r>
          </a:p>
        </p:txBody>
      </p:sp>
      <p:sp>
        <p:nvSpPr>
          <p:cNvPr id="3" name="Content Placeholder 2"/>
          <p:cNvSpPr>
            <a:spLocks noGrp="1"/>
          </p:cNvSpPr>
          <p:nvPr>
            <p:ph sz="quarter" idx="10"/>
          </p:nvPr>
        </p:nvSpPr>
        <p:spPr>
          <a:xfrm>
            <a:off x="365760" y="1188720"/>
            <a:ext cx="8412480" cy="4406726"/>
          </a:xfrm>
        </p:spPr>
        <p:txBody>
          <a:bodyPr lIns="0" tIns="0" rIns="0" bIns="0">
            <a:normAutofit/>
          </a:bodyPr>
          <a:lstStyle/>
          <a:p>
            <a:pPr marL="0" indent="0">
              <a:lnSpc>
                <a:spcPct val="100000"/>
              </a:lnSpc>
              <a:spcBef>
                <a:spcPts val="0"/>
              </a:spcBef>
              <a:spcAft>
                <a:spcPts val="300"/>
              </a:spcAft>
              <a:buNone/>
            </a:pPr>
            <a:r>
              <a:rPr lang="en-US" sz="2400" b="1" dirty="0">
                <a:solidFill>
                  <a:srgbClr val="5D83B5"/>
                </a:solidFill>
                <a:latin typeface="Arial" panose="020B0604020202020204" pitchFamily="34" charset="0"/>
                <a:cs typeface="Arial" panose="020B0604020202020204" pitchFamily="34" charset="0"/>
              </a:rPr>
              <a:t>This module is designed to review:</a:t>
            </a:r>
          </a:p>
          <a:p>
            <a:pPr marL="238125" indent="-238125">
              <a:lnSpc>
                <a:spcPct val="100000"/>
              </a:lnSpc>
              <a:spcBef>
                <a:spcPts val="0"/>
              </a:spcBef>
              <a:spcAft>
                <a:spcPts val="300"/>
              </a:spcAft>
              <a:buFont typeface="Wingdings" panose="05000000000000000000" pitchFamily="2" charset="2"/>
              <a:buChar char="§"/>
            </a:pPr>
            <a:r>
              <a:rPr lang="en-US" sz="1800" dirty="0">
                <a:solidFill>
                  <a:schemeClr val="tx2"/>
                </a:solidFill>
              </a:rPr>
              <a:t>Medicare Events</a:t>
            </a:r>
          </a:p>
          <a:p>
            <a:pPr marL="238125" indent="-238125">
              <a:lnSpc>
                <a:spcPct val="100000"/>
              </a:lnSpc>
              <a:spcBef>
                <a:spcPts val="0"/>
              </a:spcBef>
              <a:spcAft>
                <a:spcPts val="300"/>
              </a:spcAft>
            </a:pPr>
            <a:r>
              <a:rPr lang="en-US" sz="1800" dirty="0">
                <a:solidFill>
                  <a:schemeClr val="tx2"/>
                </a:solidFill>
              </a:rPr>
              <a:t>Medicare Sales Seminars</a:t>
            </a:r>
          </a:p>
          <a:p>
            <a:pPr marL="238125" indent="-238125">
              <a:lnSpc>
                <a:spcPct val="100000"/>
              </a:lnSpc>
              <a:spcBef>
                <a:spcPts val="0"/>
              </a:spcBef>
              <a:spcAft>
                <a:spcPts val="300"/>
              </a:spcAft>
            </a:pPr>
            <a:r>
              <a:rPr lang="en-US" sz="1800" dirty="0">
                <a:solidFill>
                  <a:schemeClr val="tx2"/>
                </a:solidFill>
              </a:rPr>
              <a:t>Benefits of Hosting a Seminar</a:t>
            </a:r>
          </a:p>
          <a:p>
            <a:pPr marL="238125" indent="-238125">
              <a:lnSpc>
                <a:spcPct val="100000"/>
              </a:lnSpc>
              <a:spcBef>
                <a:spcPts val="0"/>
              </a:spcBef>
              <a:spcAft>
                <a:spcPts val="300"/>
              </a:spcAft>
            </a:pPr>
            <a:r>
              <a:rPr lang="en-US" sz="1800" dirty="0">
                <a:solidFill>
                  <a:schemeClr val="tx2"/>
                </a:solidFill>
              </a:rPr>
              <a:t>Support for Your Seminar</a:t>
            </a:r>
          </a:p>
          <a:p>
            <a:pPr marL="238125" indent="-238125">
              <a:spcBef>
                <a:spcPts val="0"/>
              </a:spcBef>
              <a:spcAft>
                <a:spcPts val="600"/>
              </a:spcAft>
            </a:pPr>
            <a:r>
              <a:rPr lang="en-US" sz="1800" dirty="0">
                <a:solidFill>
                  <a:schemeClr val="tx2"/>
                </a:solidFill>
              </a:rPr>
              <a:t>Broker Responsibility</a:t>
            </a:r>
          </a:p>
          <a:p>
            <a:pPr marL="0" indent="0">
              <a:spcBef>
                <a:spcPts val="0"/>
              </a:spcBef>
              <a:spcAft>
                <a:spcPts val="600"/>
              </a:spcAft>
              <a:buNone/>
            </a:pPr>
            <a:endParaRPr lang="en-US" sz="2400" dirty="0">
              <a:solidFill>
                <a:schemeClr val="accent1"/>
              </a:solidFill>
            </a:endParaRPr>
          </a:p>
        </p:txBody>
      </p:sp>
    </p:spTree>
    <p:extLst>
      <p:ext uri="{BB962C8B-B14F-4D97-AF65-F5344CB8AC3E}">
        <p14:creationId xmlns:p14="http://schemas.microsoft.com/office/powerpoint/2010/main" val="112526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Medicare Sales Seminars</a:t>
            </a:r>
          </a:p>
        </p:txBody>
      </p:sp>
      <p:sp>
        <p:nvSpPr>
          <p:cNvPr id="3" name="Content Placeholder 2"/>
          <p:cNvSpPr>
            <a:spLocks noGrp="1"/>
          </p:cNvSpPr>
          <p:nvPr>
            <p:ph sz="quarter" idx="10"/>
          </p:nvPr>
        </p:nvSpPr>
        <p:spPr>
          <a:xfrm>
            <a:off x="365760" y="1188720"/>
            <a:ext cx="8412480" cy="4406726"/>
          </a:xfrm>
        </p:spPr>
        <p:txBody>
          <a:bodyPr>
            <a:normAutofit/>
          </a:bodyPr>
          <a:lstStyle/>
          <a:p>
            <a:pPr marL="0" indent="0">
              <a:lnSpc>
                <a:spcPct val="110000"/>
              </a:lnSpc>
              <a:spcBef>
                <a:spcPts val="0"/>
              </a:spcBef>
              <a:spcAft>
                <a:spcPts val="300"/>
              </a:spcAft>
              <a:buNone/>
            </a:pPr>
            <a:r>
              <a:rPr lang="en-US" sz="2400" b="1" dirty="0">
                <a:solidFill>
                  <a:schemeClr val="tx2"/>
                </a:solidFill>
                <a:latin typeface="Arial" panose="020B0604020202020204" pitchFamily="34" charset="0"/>
                <a:cs typeface="Arial" panose="020B0604020202020204" pitchFamily="34" charset="0"/>
              </a:rPr>
              <a:t>Medicare Meetings, Events and Presentations</a:t>
            </a:r>
          </a:p>
          <a:p>
            <a:pPr marL="0" indent="0">
              <a:lnSpc>
                <a:spcPct val="110000"/>
              </a:lnSpc>
              <a:spcBef>
                <a:spcPts val="0"/>
              </a:spcBef>
              <a:spcAft>
                <a:spcPts val="1200"/>
              </a:spcAft>
              <a:buNone/>
            </a:pPr>
            <a:r>
              <a:rPr lang="en-US" sz="1800" dirty="0">
                <a:solidFill>
                  <a:schemeClr val="tx2"/>
                </a:solidFill>
              </a:rPr>
              <a:t>Health First Health Plans and AdventHealth Advantage Plans host Medicare events annually. Those events typically fall under one of three categories:</a:t>
            </a:r>
          </a:p>
          <a:p>
            <a:pPr marL="0" indent="0">
              <a:lnSpc>
                <a:spcPct val="110000"/>
              </a:lnSpc>
              <a:spcBef>
                <a:spcPts val="0"/>
              </a:spcBef>
              <a:spcAft>
                <a:spcPts val="1200"/>
              </a:spcAft>
              <a:buNone/>
            </a:pPr>
            <a:r>
              <a:rPr lang="en-US" sz="1800" b="1" dirty="0">
                <a:solidFill>
                  <a:schemeClr val="tx2"/>
                </a:solidFill>
              </a:rPr>
              <a:t>Educational Meetings </a:t>
            </a:r>
            <a:r>
              <a:rPr lang="en-US" sz="1800" dirty="0">
                <a:solidFill>
                  <a:schemeClr val="tx2"/>
                </a:solidFill>
              </a:rPr>
              <a:t>– Designed to inform Medicare beneficiaries about the parts of Medicare in general. These type of meetings would include our Medicare Benefit Sessions. </a:t>
            </a:r>
          </a:p>
          <a:p>
            <a:pPr marL="0" indent="0">
              <a:lnSpc>
                <a:spcPct val="110000"/>
              </a:lnSpc>
              <a:spcBef>
                <a:spcPts val="0"/>
              </a:spcBef>
              <a:spcAft>
                <a:spcPts val="1200"/>
              </a:spcAft>
              <a:buNone/>
            </a:pPr>
            <a:r>
              <a:rPr lang="en-US" sz="1800" b="1" dirty="0">
                <a:solidFill>
                  <a:schemeClr val="tx2"/>
                </a:solidFill>
              </a:rPr>
              <a:t>Sales Seminars </a:t>
            </a:r>
            <a:r>
              <a:rPr lang="en-US" sz="1800" dirty="0">
                <a:solidFill>
                  <a:schemeClr val="tx2"/>
                </a:solidFill>
              </a:rPr>
              <a:t>– Designed to steer or attempt to steer potential enrollees toward a limited set of plans. We will focus on Sales Seminars for this training.</a:t>
            </a:r>
          </a:p>
          <a:p>
            <a:pPr marL="0" indent="0">
              <a:lnSpc>
                <a:spcPct val="110000"/>
              </a:lnSpc>
              <a:spcBef>
                <a:spcPts val="0"/>
              </a:spcBef>
              <a:spcAft>
                <a:spcPts val="1200"/>
              </a:spcAft>
              <a:buNone/>
            </a:pPr>
            <a:r>
              <a:rPr lang="en-US" sz="1800" b="1" dirty="0">
                <a:solidFill>
                  <a:schemeClr val="tx2"/>
                </a:solidFill>
              </a:rPr>
              <a:t>Individual Appointments or Sales Presentations </a:t>
            </a:r>
            <a:r>
              <a:rPr lang="en-US" sz="1800" dirty="0">
                <a:solidFill>
                  <a:schemeClr val="tx2"/>
                </a:solidFill>
              </a:rPr>
              <a:t>– One-on-one meetings between a broker and beneficiary. For additional information, review the Broker Training Module: Medicare Beneficiary Sales Presentation and Enrollment.</a:t>
            </a:r>
          </a:p>
        </p:txBody>
      </p:sp>
    </p:spTree>
    <p:extLst>
      <p:ext uri="{BB962C8B-B14F-4D97-AF65-F5344CB8AC3E}">
        <p14:creationId xmlns:p14="http://schemas.microsoft.com/office/powerpoint/2010/main" val="45327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Medicare Sales Seminars</a:t>
            </a:r>
          </a:p>
        </p:txBody>
      </p:sp>
      <p:sp>
        <p:nvSpPr>
          <p:cNvPr id="3" name="Content Placeholder 2"/>
          <p:cNvSpPr>
            <a:spLocks noGrp="1"/>
          </p:cNvSpPr>
          <p:nvPr>
            <p:ph sz="quarter" idx="10"/>
          </p:nvPr>
        </p:nvSpPr>
        <p:spPr>
          <a:xfrm>
            <a:off x="365760" y="1188720"/>
            <a:ext cx="8412480" cy="4406726"/>
          </a:xfrm>
        </p:spPr>
        <p:txBody>
          <a:bodyPr>
            <a:normAutofit/>
          </a:bodyPr>
          <a:lstStyle/>
          <a:p>
            <a:pPr marL="0" indent="0">
              <a:lnSpc>
                <a:spcPct val="120000"/>
              </a:lnSpc>
              <a:spcBef>
                <a:spcPts val="0"/>
              </a:spcBef>
              <a:spcAft>
                <a:spcPts val="1200"/>
              </a:spcAft>
              <a:buNone/>
            </a:pPr>
            <a:r>
              <a:rPr lang="en-US" sz="3100" b="1" dirty="0">
                <a:solidFill>
                  <a:schemeClr val="tx2"/>
                </a:solidFill>
                <a:latin typeface="Arial" panose="020B0604020202020204" pitchFamily="34" charset="0"/>
                <a:cs typeface="Arial" panose="020B0604020202020204" pitchFamily="34" charset="0"/>
              </a:rPr>
              <a:t>What is a Sales Seminar?</a:t>
            </a:r>
          </a:p>
          <a:p>
            <a:pPr marL="0" indent="0">
              <a:lnSpc>
                <a:spcPct val="100000"/>
              </a:lnSpc>
              <a:spcBef>
                <a:spcPts val="0"/>
              </a:spcBef>
              <a:spcAft>
                <a:spcPts val="1200"/>
              </a:spcAft>
              <a:buNone/>
            </a:pPr>
            <a:r>
              <a:rPr lang="en-US" sz="1800" dirty="0">
                <a:solidFill>
                  <a:schemeClr val="tx2"/>
                </a:solidFill>
              </a:rPr>
              <a:t>Medicare Sales Seminars are designed to steer potential enrollees toward a set of Medicare Advantage plans. Sales Seminars include education about plan coverage, benefits and network. Beneficiaries eligible for Medicare Advantage plans are invited and encouraged to attend.</a:t>
            </a:r>
          </a:p>
          <a:p>
            <a:pPr marL="0" indent="0">
              <a:lnSpc>
                <a:spcPct val="100000"/>
              </a:lnSpc>
              <a:spcBef>
                <a:spcPts val="0"/>
              </a:spcBef>
              <a:spcAft>
                <a:spcPts val="1200"/>
              </a:spcAft>
              <a:buNone/>
            </a:pPr>
            <a:r>
              <a:rPr lang="en-US" sz="1800" dirty="0">
                <a:solidFill>
                  <a:schemeClr val="tx2"/>
                </a:solidFill>
              </a:rPr>
              <a:t>Health First Health Plans and AdventHealth Advantage Plans offer Medicare seminars at no cost for attendees and many will have snacks and beverages as a thank you for coming. </a:t>
            </a:r>
          </a:p>
          <a:p>
            <a:pPr marL="0" indent="0">
              <a:lnSpc>
                <a:spcPct val="100000"/>
              </a:lnSpc>
              <a:spcBef>
                <a:spcPts val="0"/>
              </a:spcBef>
              <a:spcAft>
                <a:spcPts val="600"/>
              </a:spcAft>
              <a:buNone/>
            </a:pPr>
            <a:r>
              <a:rPr lang="en-US" sz="1800" dirty="0">
                <a:solidFill>
                  <a:schemeClr val="tx2"/>
                </a:solidFill>
              </a:rPr>
              <a:t>Typically, Sales Seminars are hosted year-round to ensure those aging into Medicare have an opportunity to hear about plans any time of the year. Most Sales Seminars are held from October 1 through December 7.</a:t>
            </a:r>
          </a:p>
        </p:txBody>
      </p:sp>
    </p:spTree>
    <p:extLst>
      <p:ext uri="{BB962C8B-B14F-4D97-AF65-F5344CB8AC3E}">
        <p14:creationId xmlns:p14="http://schemas.microsoft.com/office/powerpoint/2010/main" val="328706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an Advantage Medicare Plan - Dean Health Plan"/>
          <p:cNvPicPr>
            <a:picLocks noChangeAspect="1" noChangeArrowheads="1"/>
          </p:cNvPicPr>
          <p:nvPr/>
        </p:nvPicPr>
        <p:blipFill rotWithShape="1">
          <a:blip r:embed="rId2">
            <a:extLst>
              <a:ext uri="{28A0092B-C50C-407E-A947-70E740481C1C}">
                <a14:useLocalDpi xmlns:a14="http://schemas.microsoft.com/office/drawing/2010/main" val="0"/>
              </a:ext>
            </a:extLst>
          </a:blip>
          <a:srcRect t="2539" b="18486"/>
          <a:stretch/>
        </p:blipFill>
        <p:spPr bwMode="auto">
          <a:xfrm>
            <a:off x="0" y="98612"/>
            <a:ext cx="9144000" cy="306592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8715663-73BD-42A0-8C1A-C428C890F146}"/>
              </a:ext>
            </a:extLst>
          </p:cNvPr>
          <p:cNvSpPr/>
          <p:nvPr/>
        </p:nvSpPr>
        <p:spPr>
          <a:xfrm>
            <a:off x="365760" y="3840480"/>
            <a:ext cx="8412480" cy="2146742"/>
          </a:xfrm>
          <a:prstGeom prst="rect">
            <a:avLst/>
          </a:prstGeom>
        </p:spPr>
        <p:txBody>
          <a:bodyPr wrap="square" lIns="0" tIns="0" rIns="0" bIns="0">
            <a:spAutoFit/>
          </a:bodyPr>
          <a:lstStyle/>
          <a:p>
            <a:pPr>
              <a:spcAft>
                <a:spcPts val="300"/>
              </a:spcAft>
            </a:pPr>
            <a:r>
              <a:rPr lang="en-US" sz="2400" b="1" dirty="0">
                <a:solidFill>
                  <a:schemeClr val="accent1"/>
                </a:solidFill>
                <a:latin typeface="Arial" panose="020B0604020202020204" pitchFamily="34" charset="0"/>
                <a:ea typeface="Arial" charset="0"/>
                <a:cs typeface="Arial" panose="020B0604020202020204" pitchFamily="34" charset="0"/>
              </a:rPr>
              <a:t>Why should my agency host Medicare Sales Seminars?</a:t>
            </a:r>
          </a:p>
          <a:p>
            <a:pPr marL="231775" indent="-231775">
              <a:spcAft>
                <a:spcPts val="300"/>
              </a:spcAft>
              <a:buFont typeface="Wingdings" panose="05000000000000000000" pitchFamily="2" charset="2"/>
              <a:buChar char="§"/>
            </a:pPr>
            <a:r>
              <a:rPr lang="en-US" dirty="0">
                <a:solidFill>
                  <a:srgbClr val="5D83B5"/>
                </a:solidFill>
                <a:latin typeface="Arial" panose="020B0604020202020204" pitchFamily="34" charset="0"/>
                <a:ea typeface="Calibri" panose="020F0502020204030204" pitchFamily="34" charset="0"/>
                <a:cs typeface="Arial" panose="020B0604020202020204" pitchFamily="34" charset="0"/>
              </a:rPr>
              <a:t>Establish yourself as a local expert. </a:t>
            </a: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Use this as an opportunity to share your Medicare Advantage plans expertise and grow your book of business. </a:t>
            </a:r>
          </a:p>
          <a:p>
            <a:pPr marL="231775" indent="-231775">
              <a:spcAft>
                <a:spcPts val="300"/>
              </a:spcAft>
              <a:buFont typeface="Wingdings" panose="05000000000000000000" pitchFamily="2" charset="2"/>
              <a:buChar char="§"/>
            </a:pPr>
            <a:r>
              <a:rPr lang="en-US" dirty="0">
                <a:solidFill>
                  <a:srgbClr val="5D83B5"/>
                </a:solidFill>
                <a:latin typeface="Arial" panose="020B0604020202020204" pitchFamily="34" charset="0"/>
                <a:ea typeface="Calibri" panose="020F0502020204030204" pitchFamily="34" charset="0"/>
                <a:cs typeface="Arial" panose="020B0604020202020204" pitchFamily="34" charset="0"/>
              </a:rPr>
              <a:t>Connect with more prospects. </a:t>
            </a: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Use this as an opportunity to meet with new prospects interested in Medicare Advantage plans.</a:t>
            </a:r>
          </a:p>
          <a:p>
            <a:pPr marL="231775" indent="-231775">
              <a:spcAft>
                <a:spcPts val="300"/>
              </a:spcAft>
              <a:buFont typeface="Wingdings" panose="05000000000000000000" pitchFamily="2" charset="2"/>
              <a:buChar char="§"/>
            </a:pPr>
            <a:r>
              <a:rPr lang="en-US" dirty="0">
                <a:solidFill>
                  <a:srgbClr val="5D83B5"/>
                </a:solidFill>
                <a:latin typeface="Arial" panose="020B0604020202020204" pitchFamily="34" charset="0"/>
                <a:ea typeface="Calibri" panose="020F0502020204030204" pitchFamily="34" charset="0"/>
                <a:cs typeface="Arial" panose="020B0604020202020204" pitchFamily="34" charset="0"/>
              </a:rPr>
              <a:t>Create a marketing and advertising platform. </a:t>
            </a: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Use this as an opportunity to create brand awareness and keep your logo circulating in the community.</a:t>
            </a:r>
          </a:p>
        </p:txBody>
      </p:sp>
      <p:sp>
        <p:nvSpPr>
          <p:cNvPr id="4" name="Title 3"/>
          <p:cNvSpPr>
            <a:spLocks noGrp="1"/>
          </p:cNvSpPr>
          <p:nvPr>
            <p:ph type="title"/>
          </p:nvPr>
        </p:nvSpPr>
        <p:spPr>
          <a:xfrm>
            <a:off x="365760" y="3291840"/>
            <a:ext cx="8412480" cy="566207"/>
          </a:xfrm>
        </p:spPr>
        <p:txBody>
          <a:bodyPr>
            <a:noAutofit/>
          </a:bodyPr>
          <a:lstStyle/>
          <a:p>
            <a:r>
              <a:rPr lang="en-US" sz="3600" dirty="0"/>
              <a:t>Medicare Sales Seminars</a:t>
            </a:r>
          </a:p>
        </p:txBody>
      </p:sp>
    </p:spTree>
    <p:extLst>
      <p:ext uri="{BB962C8B-B14F-4D97-AF65-F5344CB8AC3E}">
        <p14:creationId xmlns:p14="http://schemas.microsoft.com/office/powerpoint/2010/main" val="152290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715663-73BD-42A0-8C1A-C428C890F146}"/>
              </a:ext>
            </a:extLst>
          </p:cNvPr>
          <p:cNvSpPr/>
          <p:nvPr/>
        </p:nvSpPr>
        <p:spPr>
          <a:xfrm>
            <a:off x="365760" y="1188720"/>
            <a:ext cx="8412480" cy="3093411"/>
          </a:xfrm>
          <a:prstGeom prst="rect">
            <a:avLst/>
          </a:prstGeom>
        </p:spPr>
        <p:txBody>
          <a:bodyPr wrap="square" lIns="0" tIns="0" rIns="0" bIns="0">
            <a:spAutoFit/>
          </a:bodyPr>
          <a:lstStyle/>
          <a:p>
            <a:pPr>
              <a:spcAft>
                <a:spcPts val="300"/>
              </a:spcAft>
            </a:pPr>
            <a:r>
              <a:rPr lang="en-US" sz="2400" b="1" dirty="0">
                <a:solidFill>
                  <a:schemeClr val="tx2"/>
                </a:solidFill>
                <a:latin typeface="Arial" panose="020B0604020202020204" pitchFamily="34" charset="0"/>
                <a:ea typeface="Arial" charset="0"/>
                <a:cs typeface="Arial" panose="020B0604020202020204" pitchFamily="34" charset="0"/>
              </a:rPr>
              <a:t>Hosting a Sales Seminar:</a:t>
            </a:r>
          </a:p>
          <a:p>
            <a:pPr>
              <a:lnSpc>
                <a:spcPct val="107000"/>
              </a:lnSpc>
              <a:spcAft>
                <a:spcPts val="300"/>
              </a:spcAft>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Medicare Sales Seminars are designed to inform prospective members about plan options. </a:t>
            </a:r>
          </a:p>
          <a:p>
            <a:pPr marL="231775" indent="-231775">
              <a:spcAft>
                <a:spcPts val="3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A broker may discuss plan specific information and collect applications.</a:t>
            </a:r>
          </a:p>
          <a:p>
            <a:pPr marL="231775" indent="-231775">
              <a:spcAft>
                <a:spcPts val="3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Only Medicare Advantage plans from Health First Health Plans or AdventHealth Advantage Plans will be discussed. </a:t>
            </a:r>
          </a:p>
          <a:p>
            <a:pPr marL="231775" marR="0" lvl="0" indent="-231775">
              <a:spcAft>
                <a:spcPts val="3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Seminars will be available to all appointed Medicare brokers in the Health First Health Plans or AdventHealth Advantage Plans service areas. </a:t>
            </a:r>
          </a:p>
          <a:p>
            <a:pPr marL="231775" marR="0" lvl="0" indent="-231775">
              <a:spcAft>
                <a:spcPts val="3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A Health First-approved representative must facilitate all Health First Health Plans and AdventHealth Advantage Plans Medicare sales seminars.</a:t>
            </a:r>
            <a:endParaRPr lang="en-US"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p:txBody>
          <a:bodyPr>
            <a:noAutofit/>
          </a:bodyPr>
          <a:lstStyle/>
          <a:p>
            <a:r>
              <a:rPr lang="en-US" sz="3600" dirty="0"/>
              <a:t>Medicare Sales Seminars</a:t>
            </a:r>
          </a:p>
        </p:txBody>
      </p:sp>
    </p:spTree>
    <p:extLst>
      <p:ext uri="{BB962C8B-B14F-4D97-AF65-F5344CB8AC3E}">
        <p14:creationId xmlns:p14="http://schemas.microsoft.com/office/powerpoint/2010/main" val="368998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1E88C7-AE7C-4625-8A58-F3097A7D7828}"/>
              </a:ext>
            </a:extLst>
          </p:cNvPr>
          <p:cNvSpPr/>
          <p:nvPr/>
        </p:nvSpPr>
        <p:spPr>
          <a:xfrm>
            <a:off x="4150658" y="1554480"/>
            <a:ext cx="4627581" cy="3181192"/>
          </a:xfrm>
          <a:prstGeom prst="rect">
            <a:avLst/>
          </a:prstGeom>
        </p:spPr>
        <p:txBody>
          <a:bodyPr wrap="square" lIns="0" tIns="0" rIns="0" bIns="0">
            <a:spAutoFit/>
          </a:bodyPr>
          <a:lstStyle/>
          <a:p>
            <a:pPr>
              <a:lnSpc>
                <a:spcPct val="107000"/>
              </a:lnSpc>
              <a:spcAft>
                <a:spcPts val="1200"/>
              </a:spcAft>
            </a:pPr>
            <a:r>
              <a:rPr lang="en-US" sz="2400" b="1" dirty="0">
                <a:solidFill>
                  <a:schemeClr val="tx2"/>
                </a:solidFill>
                <a:latin typeface="Arial" panose="020B0604020202020204" pitchFamily="34" charset="0"/>
                <a:ea typeface="Calibri" panose="020F0502020204030204" pitchFamily="34" charset="0"/>
                <a:cs typeface="Arial" panose="020B0604020202020204" pitchFamily="34" charset="0"/>
              </a:rPr>
              <a:t>Support For Your Sales Seminar</a:t>
            </a:r>
          </a:p>
          <a:p>
            <a:pPr>
              <a:spcAft>
                <a:spcPts val="300"/>
              </a:spcAft>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Health First Health Plans and AdventHealth Advantage Plans will provide the following: </a:t>
            </a:r>
          </a:p>
          <a:p>
            <a:pPr marL="268288" lvl="1" indent="-268288">
              <a:spcAft>
                <a:spcPts val="300"/>
              </a:spcAft>
              <a:buFont typeface="Wingdings" panose="05000000000000000000" pitchFamily="2" charset="2"/>
              <a:buChar char=""/>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CMS approved presentation for all formal seminars</a:t>
            </a:r>
          </a:p>
          <a:p>
            <a:pPr marL="268288" lvl="1" indent="-268288">
              <a:spcAft>
                <a:spcPts val="300"/>
              </a:spcAft>
              <a:buFont typeface="Wingdings" panose="05000000000000000000" pitchFamily="2" charset="2"/>
              <a:buChar char=""/>
            </a:pP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Sales kits </a:t>
            </a:r>
          </a:p>
          <a:p>
            <a:pPr>
              <a:lnSpc>
                <a:spcPct val="107000"/>
              </a:lnSpc>
            </a:pPr>
            <a:endParaRPr lang="en-US"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150658" y="365760"/>
            <a:ext cx="4627582" cy="566207"/>
          </a:xfrm>
        </p:spPr>
        <p:txBody>
          <a:bodyPr>
            <a:noAutofit/>
          </a:bodyPr>
          <a:lstStyle/>
          <a:p>
            <a:r>
              <a:rPr lang="en-US" sz="3600" dirty="0"/>
              <a:t>Medicare Sales Seminars</a:t>
            </a:r>
          </a:p>
        </p:txBody>
      </p:sp>
      <p:pic>
        <p:nvPicPr>
          <p:cNvPr id="8" name="Picture 7" descr="A person sitting at a desk in front of a computer&#10;&#10;Description automatically generated">
            <a:extLst>
              <a:ext uri="{FF2B5EF4-FFF2-40B4-BE49-F238E27FC236}">
                <a16:creationId xmlns:a16="http://schemas.microsoft.com/office/drawing/2014/main" id="{5E839CC2-A147-4C5B-979D-D9BD32A415E4}"/>
              </a:ext>
            </a:extLst>
          </p:cNvPr>
          <p:cNvPicPr>
            <a:picLocks noChangeAspect="1"/>
          </p:cNvPicPr>
          <p:nvPr/>
        </p:nvPicPr>
        <p:blipFill rotWithShape="1">
          <a:blip r:embed="rId2"/>
          <a:srcRect l="32159" r="23066"/>
          <a:stretch/>
        </p:blipFill>
        <p:spPr>
          <a:xfrm>
            <a:off x="0" y="101032"/>
            <a:ext cx="3881718" cy="5779544"/>
          </a:xfrm>
          <a:prstGeom prst="rect">
            <a:avLst/>
          </a:prstGeom>
        </p:spPr>
      </p:pic>
    </p:spTree>
    <p:extLst>
      <p:ext uri="{BB962C8B-B14F-4D97-AF65-F5344CB8AC3E}">
        <p14:creationId xmlns:p14="http://schemas.microsoft.com/office/powerpoint/2010/main" val="73412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5F247D-4276-4D11-AC64-AA0824B96C30}"/>
              </a:ext>
            </a:extLst>
          </p:cNvPr>
          <p:cNvSpPr/>
          <p:nvPr/>
        </p:nvSpPr>
        <p:spPr>
          <a:xfrm>
            <a:off x="365760" y="1188720"/>
            <a:ext cx="8412480" cy="3247043"/>
          </a:xfrm>
          <a:prstGeom prst="rect">
            <a:avLst/>
          </a:prstGeom>
        </p:spPr>
        <p:txBody>
          <a:bodyPr wrap="square" lIns="0" tIns="0" rIns="0" bIns="0">
            <a:spAutoFit/>
          </a:bodyPr>
          <a:lstStyle/>
          <a:p>
            <a:pPr marR="0" lvl="0">
              <a:spcBef>
                <a:spcPts val="0"/>
              </a:spcBef>
              <a:spcAft>
                <a:spcPts val="600"/>
              </a:spcAft>
              <a:tabLst>
                <a:tab pos="685800" algn="l"/>
                <a:tab pos="457200" algn="l"/>
              </a:tabLst>
            </a:pPr>
            <a:r>
              <a:rPr lang="en-US" sz="2400" b="1" dirty="0">
                <a:solidFill>
                  <a:schemeClr val="tx2"/>
                </a:solidFill>
                <a:latin typeface="Arial" panose="020B0604020202020204" pitchFamily="34" charset="0"/>
                <a:ea typeface="Calibri" panose="020F0502020204030204" pitchFamily="34" charset="0"/>
                <a:cs typeface="Arial" panose="020B0604020202020204" pitchFamily="34" charset="0"/>
              </a:rPr>
              <a:t>Broker Responsibility During a Sales Seminar</a:t>
            </a:r>
          </a:p>
          <a:p>
            <a:pPr>
              <a:spcAft>
                <a:spcPts val="300"/>
              </a:spcAft>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Brokers requesting to host a Medicare Sales Seminar are responsible for the following:</a:t>
            </a:r>
          </a:p>
          <a:p>
            <a:pPr marL="231775" indent="-231775">
              <a:spcAft>
                <a:spcPts val="3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Providing their own marketing pieces; however, before being used, all marketing pieces must receive final approval from the </a:t>
            </a:r>
          </a:p>
          <a:p>
            <a:pPr marL="231775">
              <a:spcAft>
                <a:spcPts val="600"/>
              </a:spcAft>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Health First Health Plans/AdventHealth Advantage Plans Marketing Department and CMS. Marketing pieces must be approved annually.</a:t>
            </a:r>
          </a:p>
          <a:p>
            <a:pPr marL="231775" indent="-231775">
              <a:spcAft>
                <a:spcPts val="6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Marketing to their book of business; leads will not be provided</a:t>
            </a:r>
          </a:p>
          <a:p>
            <a:pPr marL="231775" indent="-231775">
              <a:spcAft>
                <a:spcPts val="6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Cost of the seminar, including the venue and any refreshments, if provided</a:t>
            </a:r>
          </a:p>
          <a:p>
            <a:pPr marL="231775" indent="-231775">
              <a:spcAft>
                <a:spcPts val="300"/>
              </a:spcAft>
              <a:buFont typeface="Wingdings" panose="05000000000000000000" pitchFamily="2" charset="2"/>
              <a:buChar char="§"/>
            </a:pPr>
            <a:r>
              <a:rPr lang="en-US" dirty="0">
                <a:solidFill>
                  <a:schemeClr val="tx2"/>
                </a:solidFill>
                <a:latin typeface="Arial" panose="020B0604020202020204" pitchFamily="34" charset="0"/>
                <a:ea typeface="Calibri" panose="020F0502020204030204" pitchFamily="34" charset="0"/>
                <a:cs typeface="Arial" panose="020B0604020202020204" pitchFamily="34" charset="0"/>
              </a:rPr>
              <a:t>Presenting and hosting the seminar</a:t>
            </a:r>
          </a:p>
        </p:txBody>
      </p:sp>
      <p:sp>
        <p:nvSpPr>
          <p:cNvPr id="2" name="Title 1"/>
          <p:cNvSpPr>
            <a:spLocks noGrp="1"/>
          </p:cNvSpPr>
          <p:nvPr>
            <p:ph type="title"/>
          </p:nvPr>
        </p:nvSpPr>
        <p:spPr/>
        <p:txBody>
          <a:bodyPr>
            <a:normAutofit/>
          </a:bodyPr>
          <a:lstStyle/>
          <a:p>
            <a:r>
              <a:rPr lang="en-US" sz="3600" dirty="0"/>
              <a:t>Medicare Sales Seminars</a:t>
            </a:r>
          </a:p>
        </p:txBody>
      </p:sp>
    </p:spTree>
    <p:extLst>
      <p:ext uri="{BB962C8B-B14F-4D97-AF65-F5344CB8AC3E}">
        <p14:creationId xmlns:p14="http://schemas.microsoft.com/office/powerpoint/2010/main" val="245655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Medicare Sales Seminars</a:t>
            </a:r>
          </a:p>
        </p:txBody>
      </p:sp>
      <p:sp>
        <p:nvSpPr>
          <p:cNvPr id="9" name="Rectangle 8"/>
          <p:cNvSpPr/>
          <p:nvPr/>
        </p:nvSpPr>
        <p:spPr>
          <a:xfrm>
            <a:off x="365760" y="1188720"/>
            <a:ext cx="8412480" cy="369332"/>
          </a:xfrm>
          <a:prstGeom prst="rect">
            <a:avLst/>
          </a:prstGeom>
        </p:spPr>
        <p:txBody>
          <a:bodyPr wrap="square" lIns="0" tIns="0" rIns="0" bIns="0">
            <a:spAutoFit/>
          </a:bodyPr>
          <a:lstStyle/>
          <a:p>
            <a:pPr marR="0" lvl="0">
              <a:spcBef>
                <a:spcPts val="0"/>
              </a:spcBef>
              <a:spcAft>
                <a:spcPts val="1200"/>
              </a:spcAft>
              <a:tabLst>
                <a:tab pos="685800" algn="l"/>
                <a:tab pos="457200" algn="l"/>
              </a:tabLst>
            </a:pPr>
            <a:r>
              <a:rPr lang="en-US" sz="2400" b="1" dirty="0">
                <a:solidFill>
                  <a:schemeClr val="accent1"/>
                </a:solidFill>
                <a:latin typeface="Arial" panose="020B0604020202020204" pitchFamily="34" charset="0"/>
                <a:ea typeface="Calibri" panose="020F0502020204030204" pitchFamily="34" charset="0"/>
                <a:cs typeface="Arial" panose="020B0604020202020204" pitchFamily="34" charset="0"/>
              </a:rPr>
              <a:t>Important Do’s and Don’ts for Medicare Sales Seminars</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1579276051"/>
              </p:ext>
            </p:extLst>
          </p:nvPr>
        </p:nvGraphicFramePr>
        <p:xfrm>
          <a:off x="365760" y="1691293"/>
          <a:ext cx="8412480" cy="4206240"/>
        </p:xfrm>
        <a:graphic>
          <a:graphicData uri="http://schemas.openxmlformats.org/drawingml/2006/table">
            <a:tbl>
              <a:tblPr firstRow="1">
                <a:tableStyleId>{5C22544A-7EE6-4342-B048-85BDC9FD1C3A}</a:tableStyleId>
              </a:tblPr>
              <a:tblGrid>
                <a:gridCol w="4116593">
                  <a:extLst>
                    <a:ext uri="{9D8B030D-6E8A-4147-A177-3AD203B41FA5}">
                      <a16:colId xmlns:a16="http://schemas.microsoft.com/office/drawing/2014/main" val="1660634238"/>
                    </a:ext>
                  </a:extLst>
                </a:gridCol>
                <a:gridCol w="4295887">
                  <a:extLst>
                    <a:ext uri="{9D8B030D-6E8A-4147-A177-3AD203B41FA5}">
                      <a16:colId xmlns:a16="http://schemas.microsoft.com/office/drawing/2014/main" val="497633525"/>
                    </a:ext>
                  </a:extLst>
                </a:gridCol>
              </a:tblGrid>
              <a:tr h="206559">
                <a:tc>
                  <a:txBody>
                    <a:bodyPr/>
                    <a:lstStyle/>
                    <a:p>
                      <a:pPr algn="ctr" rtl="0" fontAlgn="ctr"/>
                      <a:r>
                        <a:rPr lang="en-US" sz="1200" u="none" strike="noStrike" dirty="0">
                          <a:effectLst/>
                          <a:latin typeface="Arial" panose="020B0604020202020204" pitchFamily="34" charset="0"/>
                          <a:cs typeface="Arial" panose="020B0604020202020204" pitchFamily="34" charset="0"/>
                        </a:rPr>
                        <a:t>Do</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rtl="0" fontAlgn="ctr"/>
                      <a:r>
                        <a:rPr lang="en-US" sz="1200" u="none" strike="noStrike" dirty="0">
                          <a:effectLst/>
                          <a:latin typeface="Arial" panose="020B0604020202020204" pitchFamily="34" charset="0"/>
                          <a:cs typeface="Arial" panose="020B0604020202020204" pitchFamily="34" charset="0"/>
                        </a:rPr>
                        <a:t>Don’t</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25925797"/>
                  </a:ext>
                </a:extLst>
              </a:tr>
              <a:tr h="394339">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Use sign-in sheets that clearly indicate providing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contact information is optional</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Offer health screenings or similar activities that could seem like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or be used for “cherry picking”</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54425796"/>
                  </a:ext>
                </a:extLst>
              </a:tr>
              <a:tr h="197169">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Use only carrier- and CMS-approved presentations</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Require attendees to use a sign-in sheet</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1173651"/>
                  </a:ext>
                </a:extLst>
              </a:tr>
              <a:tr h="384950">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Name all products and plan types you’ll cover before starting</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Discuss or cross-sell non-healthcare-related products, such as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annuities and life insurance</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98140568"/>
                  </a:ext>
                </a:extLst>
              </a:tr>
              <a:tr h="760511">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Give away your business card and promotional items that </a:t>
                      </a:r>
                      <a:br>
                        <a:rPr lang="en-US" sz="1100" u="none" strike="noStrike" dirty="0">
                          <a:solidFill>
                            <a:schemeClr val="tx2"/>
                          </a:solidFill>
                          <a:effectLst/>
                          <a:latin typeface="Arial" panose="020B0604020202020204" pitchFamily="34" charset="0"/>
                          <a:cs typeface="Arial" panose="020B0604020202020204" pitchFamily="34" charset="0"/>
                        </a:rPr>
                      </a:br>
                      <a:r>
                        <a:rPr lang="en-US" sz="1100" u="none" strike="noStrike" dirty="0">
                          <a:solidFill>
                            <a:schemeClr val="tx2"/>
                          </a:solidFill>
                          <a:effectLst/>
                          <a:latin typeface="Arial" panose="020B0604020202020204" pitchFamily="34" charset="0"/>
                          <a:cs typeface="Arial" panose="020B0604020202020204" pitchFamily="34" charset="0"/>
                        </a:rPr>
                        <a:t>include plan name, logo, toll-free number and/or </a:t>
                      </a:r>
                      <a:br>
                        <a:rPr lang="en-US" sz="1100" u="none" strike="noStrike" dirty="0">
                          <a:solidFill>
                            <a:schemeClr val="tx2"/>
                          </a:solidFill>
                          <a:effectLst/>
                          <a:latin typeface="Arial" panose="020B0604020202020204" pitchFamily="34" charset="0"/>
                          <a:cs typeface="Arial" panose="020B0604020202020204" pitchFamily="34" charset="0"/>
                        </a:rPr>
                      </a:br>
                      <a:r>
                        <a:rPr lang="en-US" sz="1100" u="none" strike="noStrike" dirty="0">
                          <a:solidFill>
                            <a:schemeClr val="tx2"/>
                          </a:solidFill>
                          <a:effectLst/>
                          <a:latin typeface="Arial" panose="020B0604020202020204" pitchFamily="34" charset="0"/>
                          <a:cs typeface="Arial" panose="020B0604020202020204" pitchFamily="34" charset="0"/>
                        </a:rPr>
                        <a:t>carrier website</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Compare one carrier’s plan to other carriers’ plans by name without getting written consent from all carriers involved in the comparison or without having studies or statistical data to back up comparisons (Comparisons must be factually based and can’t be misleading)</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546292"/>
                  </a:ext>
                </a:extLst>
              </a:tr>
              <a:tr h="384950">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Provide refreshments or light snacks such as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coffee, soda, fruit and crackers</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Use contact information provided by attendees for raffles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or drawings for any other purpose</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45146761"/>
                  </a:ext>
                </a:extLst>
              </a:tr>
              <a:tr h="347352">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Hand out objective educational materials on </a:t>
                      </a:r>
                      <a:br>
                        <a:rPr lang="en-US" sz="1100" u="none" strike="noStrike" dirty="0">
                          <a:solidFill>
                            <a:schemeClr val="tx2"/>
                          </a:solidFill>
                          <a:effectLst/>
                          <a:latin typeface="Arial" panose="020B0604020202020204" pitchFamily="34" charset="0"/>
                          <a:cs typeface="Arial" panose="020B0604020202020204" pitchFamily="34" charset="0"/>
                        </a:rPr>
                      </a:br>
                      <a:r>
                        <a:rPr lang="en-US" sz="1100" u="none" strike="noStrike" dirty="0">
                          <a:solidFill>
                            <a:schemeClr val="tx2"/>
                          </a:solidFill>
                          <a:effectLst/>
                          <a:latin typeface="Arial" panose="020B0604020202020204" pitchFamily="34" charset="0"/>
                          <a:cs typeface="Arial" panose="020B0604020202020204" pitchFamily="34" charset="0"/>
                        </a:rPr>
                        <a:t>Medicare Advantage Plans </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Give away cash or other monetary rebates</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8064270"/>
                  </a:ext>
                </a:extLst>
              </a:tr>
              <a:tr h="572730">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Distribute Star Ratings information, Summary of Benefits, Pre-Enrollment Checklist and the Multi-Language Insert with any enrollment form</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Offer or subsidize meals or a combination of foods and beverages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that could make it seem like you’re offering meals</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12516235"/>
                  </a:ext>
                </a:extLst>
              </a:tr>
              <a:tr h="384950">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Collect lead cards and business reply cards and arrange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for any follow-up appointments</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Require attendees to fill out a Scope of Appointment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form or enrollment forms</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6091130"/>
                  </a:ext>
                </a:extLst>
              </a:tr>
              <a:tr h="572730">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Call those who attended a sales event if they gave express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permission at the event for a follow-up call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(you must have documented permission to contact)</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Collect enrollment applications unless the enrollee </a:t>
                      </a:r>
                    </a:p>
                    <a:p>
                      <a:pPr algn="ctr" rtl="0" fontAlgn="ctr"/>
                      <a:r>
                        <a:rPr lang="en-US" sz="1100" u="none" strike="noStrike" dirty="0">
                          <a:solidFill>
                            <a:schemeClr val="tx2"/>
                          </a:solidFill>
                          <a:effectLst/>
                          <a:latin typeface="Arial" panose="020B0604020202020204" pitchFamily="34" charset="0"/>
                          <a:cs typeface="Arial" panose="020B0604020202020204" pitchFamily="34" charset="0"/>
                        </a:rPr>
                        <a:t>has a valid election</a:t>
                      </a:r>
                      <a:endParaRPr lang="en-US" sz="1100" b="0" i="0" u="none" strike="noStrike" dirty="0">
                        <a:solidFill>
                          <a:schemeClr val="tx2"/>
                        </a:solidFill>
                        <a:effectLst/>
                        <a:latin typeface="Arial" panose="020B0604020202020204" pitchFamily="34" charset="0"/>
                        <a:cs typeface="Arial" panose="020B0604020202020204" pitchFamily="34" charset="0"/>
                      </a:endParaRPr>
                    </a:p>
                  </a:txBody>
                  <a:tcPr marL="9314" marR="9314" marT="9314"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77513391"/>
                  </a:ext>
                </a:extLst>
              </a:tr>
            </a:tbl>
          </a:graphicData>
        </a:graphic>
      </p:graphicFrame>
    </p:spTree>
    <p:extLst>
      <p:ext uri="{BB962C8B-B14F-4D97-AF65-F5344CB8AC3E}">
        <p14:creationId xmlns:p14="http://schemas.microsoft.com/office/powerpoint/2010/main" val="1599461988"/>
      </p:ext>
    </p:extLst>
  </p:cSld>
  <p:clrMapOvr>
    <a:masterClrMapping/>
  </p:clrMapOvr>
</p:sld>
</file>

<file path=ppt/theme/theme1.xml><?xml version="1.0" encoding="utf-8"?>
<a:theme xmlns:a="http://schemas.openxmlformats.org/drawingml/2006/main" name="HFHP19-002_New Powerpoint Template_HFHP and AdventHealth">
  <a:themeElements>
    <a:clrScheme name="Custom 14">
      <a:dk1>
        <a:srgbClr val="000000"/>
      </a:dk1>
      <a:lt1>
        <a:srgbClr val="FFFFFF"/>
      </a:lt1>
      <a:dk2>
        <a:srgbClr val="192757"/>
      </a:dk2>
      <a:lt2>
        <a:srgbClr val="E7E6E6"/>
      </a:lt2>
      <a:accent1>
        <a:srgbClr val="192756"/>
      </a:accent1>
      <a:accent2>
        <a:srgbClr val="3D7CBC"/>
      </a:accent2>
      <a:accent3>
        <a:srgbClr val="C8C9C8"/>
      </a:accent3>
      <a:accent4>
        <a:srgbClr val="D9E6F3"/>
      </a:accent4>
      <a:accent5>
        <a:srgbClr val="286096"/>
      </a:accent5>
      <a:accent6>
        <a:srgbClr val="3E3F3E"/>
      </a:accent6>
      <a:hlink>
        <a:srgbClr val="2D5D8D"/>
      </a:hlink>
      <a:folHlink>
        <a:srgbClr val="8D284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D394F0-82FE-BA4C-843C-5D6DE7EE6B3D}" vid="{71E87D9A-3834-EF46-BF0C-9E160265ADC2}"/>
    </a:ext>
  </a:extLst>
</a:theme>
</file>

<file path=ppt/theme/theme2.xml><?xml version="1.0" encoding="utf-8"?>
<a:theme xmlns:a="http://schemas.openxmlformats.org/drawingml/2006/main" name="Office Theme">
  <a:themeElements>
    <a:clrScheme name="Custom 1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Dual Logo Powerpoint Template</Template>
  <TotalTime>770</TotalTime>
  <Words>1030</Words>
  <Application>Microsoft Office PowerPoint</Application>
  <PresentationFormat>On-screen Show (4:3)</PresentationFormat>
  <Paragraphs>107</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HFHP19-002_New Powerpoint Template_HFHP and AdventHealth</vt:lpstr>
      <vt:lpstr>Medicare Sales Seminars</vt:lpstr>
      <vt:lpstr>Module Description</vt:lpstr>
      <vt:lpstr>Medicare Sales Seminars</vt:lpstr>
      <vt:lpstr>Medicare Sales Seminars</vt:lpstr>
      <vt:lpstr>Medicare Sales Seminars</vt:lpstr>
      <vt:lpstr>Medicare Sales Seminars</vt:lpstr>
      <vt:lpstr>Medicare Sales Seminars</vt:lpstr>
      <vt:lpstr>Medicare Sales Seminars</vt:lpstr>
      <vt:lpstr>Medicare Sales Seminars</vt:lpstr>
      <vt:lpstr>Getting Started</vt:lpstr>
      <vt:lpstr>Helpful 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Sales Referrals, Sales Seminars, and Marketing</dc:title>
  <dc:creator>Gavin,Tina Marie</dc:creator>
  <cp:lastModifiedBy>Cole, Jennifer</cp:lastModifiedBy>
  <cp:revision>89</cp:revision>
  <dcterms:created xsi:type="dcterms:W3CDTF">2020-01-31T13:32:59Z</dcterms:created>
  <dcterms:modified xsi:type="dcterms:W3CDTF">2021-10-18T15:22:41Z</dcterms:modified>
</cp:coreProperties>
</file>